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6858000" cx="12192000"/>
  <p:notesSz cx="6858000" cy="9144000"/>
  <p:embeddedFontLst>
    <p:embeddedFont>
      <p:font typeface="Quattrocento Sans"/>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4" roundtripDataSignature="AMtx7mhfP4RBYUzpM5YnnAf55ezgIhqWm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QuattrocentoSans-bold.fntdata"/><Relationship Id="rId30" Type="http://schemas.openxmlformats.org/officeDocument/2006/relationships/font" Target="fonts/QuattrocentoSans-regular.fntdata"/><Relationship Id="rId11" Type="http://schemas.openxmlformats.org/officeDocument/2006/relationships/slide" Target="slides/slide7.xml"/><Relationship Id="rId33" Type="http://schemas.openxmlformats.org/officeDocument/2006/relationships/font" Target="fonts/QuattrocentoSans-boldItalic.fntdata"/><Relationship Id="rId10" Type="http://schemas.openxmlformats.org/officeDocument/2006/relationships/slide" Target="slides/slide6.xml"/><Relationship Id="rId32" Type="http://schemas.openxmlformats.org/officeDocument/2006/relationships/font" Target="fonts/QuattrocentoSans-italic.fntdata"/><Relationship Id="rId13" Type="http://schemas.openxmlformats.org/officeDocument/2006/relationships/slide" Target="slides/slide9.xml"/><Relationship Id="rId12" Type="http://schemas.openxmlformats.org/officeDocument/2006/relationships/slide" Target="slides/slide8.xml"/><Relationship Id="rId34" Type="http://customschemas.google.com/relationships/presentationmetadata" Target="meta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6" name="Google Shape;86;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334bbef780_1_2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7" name="Google Shape;197;g1334bbef780_1_2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367b2ca9b2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4" name="Google Shape;204;g1367b2ca9b2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334bbef780_1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5" name="Google Shape;215;g1334bbef780_1_1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3b52c69e8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3" name="Google Shape;223;g13b52c69e8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1fff04e65f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2" name="Google Shape;232;g11fff04e65f_0_1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3b52c69e83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3" name="Google Shape;243;g13b52c69e83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3b52c69e83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4" name="Google Shape;254;g13b52c69e83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1fff04e65f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5" name="Google Shape;265;g11fff04e65f_0_1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3b52c69e83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6" name="Google Shape;276;g13b52c69e83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3b52c69e83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7" name="Google Shape;287;g13b52c69e83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334bbef780_1_2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6" name="Google Shape;96;g1334bbef780_1_2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334bbef780_1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8" name="Google Shape;298;g1334bbef780_1_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334bbef780_1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5" name="Google Shape;305;g1334bbef780_1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334bbef780_1_2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3" name="Google Shape;313;g1334bbef780_1_2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f3ad068e2d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3" name="Google Shape;323;gf3ad068e2d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356c63f11e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0" name="Google Shape;330;g1356c63f11e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356c63f11e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7" name="Google Shape;337;g1356c63f11e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1dc1955429_0_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7" name="Google Shape;107;g11dc1955429_0_1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3a3393cf9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4" name="Google Shape;114;g13a3393cf91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334bbef78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5" name="Google Shape;125;g1334bbef78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334bbef780_1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3" name="Google Shape;133;g1334bbef780_1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1fff04e65f_0_1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3" name="Google Shape;153;g11fff04e65f_0_1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1dc195542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2" name="Google Shape;162;g11dc195542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334bbef780_1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0" name="Google Shape;190;g1334bbef780_1_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Quattrocento Sans"/>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3"/>
          <p:cNvSpPr txBox="1"/>
          <p:nvPr>
            <p:ph idx="10" type="dt"/>
          </p:nvPr>
        </p:nvSpPr>
        <p:spPr>
          <a:xfrm>
            <a:off x="2444448" y="6478787"/>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
          <p:cNvSpPr txBox="1"/>
          <p:nvPr>
            <p:ph idx="11" type="ftr"/>
          </p:nvPr>
        </p:nvSpPr>
        <p:spPr>
          <a:xfrm>
            <a:off x="4427022" y="6480175"/>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
          <p:cNvSpPr txBox="1"/>
          <p:nvPr>
            <p:ph idx="12" type="sldNum"/>
          </p:nvPr>
        </p:nvSpPr>
        <p:spPr>
          <a:xfrm>
            <a:off x="7761090" y="6478787"/>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2"/>
          <p:cNvSpPr txBox="1"/>
          <p:nvPr>
            <p:ph type="title"/>
          </p:nvPr>
        </p:nvSpPr>
        <p:spPr>
          <a:xfrm>
            <a:off x="329513" y="225080"/>
            <a:ext cx="11532973" cy="90328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2"/>
          <p:cNvSpPr txBox="1"/>
          <p:nvPr>
            <p:ph idx="1" type="body"/>
          </p:nvPr>
        </p:nvSpPr>
        <p:spPr>
          <a:xfrm rot="5400000">
            <a:off x="3666547" y="-2018979"/>
            <a:ext cx="4858909" cy="1153297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2"/>
          <p:cNvSpPr txBox="1"/>
          <p:nvPr>
            <p:ph idx="10" type="dt"/>
          </p:nvPr>
        </p:nvSpPr>
        <p:spPr>
          <a:xfrm>
            <a:off x="2444448" y="6478787"/>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1" type="ftr"/>
          </p:nvPr>
        </p:nvSpPr>
        <p:spPr>
          <a:xfrm>
            <a:off x="4427022" y="6480175"/>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2"/>
          <p:cNvSpPr txBox="1"/>
          <p:nvPr>
            <p:ph idx="12" type="sldNum"/>
          </p:nvPr>
        </p:nvSpPr>
        <p:spPr>
          <a:xfrm>
            <a:off x="7761090" y="6478787"/>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3"/>
          <p:cNvSpPr txBox="1"/>
          <p:nvPr>
            <p:ph idx="10" type="dt"/>
          </p:nvPr>
        </p:nvSpPr>
        <p:spPr>
          <a:xfrm>
            <a:off x="2444448" y="6478787"/>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3"/>
          <p:cNvSpPr txBox="1"/>
          <p:nvPr>
            <p:ph idx="11" type="ftr"/>
          </p:nvPr>
        </p:nvSpPr>
        <p:spPr>
          <a:xfrm>
            <a:off x="4427022" y="6480175"/>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3"/>
          <p:cNvSpPr txBox="1"/>
          <p:nvPr>
            <p:ph idx="12" type="sldNum"/>
          </p:nvPr>
        </p:nvSpPr>
        <p:spPr>
          <a:xfrm>
            <a:off x="7761090" y="6478787"/>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329513" y="225080"/>
            <a:ext cx="11532973" cy="90328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4"/>
          <p:cNvSpPr txBox="1"/>
          <p:nvPr>
            <p:ph idx="1" type="body"/>
          </p:nvPr>
        </p:nvSpPr>
        <p:spPr>
          <a:xfrm>
            <a:off x="329514" y="1318054"/>
            <a:ext cx="11532974" cy="485890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4"/>
          <p:cNvSpPr txBox="1"/>
          <p:nvPr>
            <p:ph idx="10" type="dt"/>
          </p:nvPr>
        </p:nvSpPr>
        <p:spPr>
          <a:xfrm>
            <a:off x="2444448" y="6478787"/>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
          <p:cNvSpPr txBox="1"/>
          <p:nvPr>
            <p:ph idx="11" type="ftr"/>
          </p:nvPr>
        </p:nvSpPr>
        <p:spPr>
          <a:xfrm>
            <a:off x="4427022" y="6480175"/>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txBox="1"/>
          <p:nvPr>
            <p:ph idx="12" type="sldNum"/>
          </p:nvPr>
        </p:nvSpPr>
        <p:spPr>
          <a:xfrm>
            <a:off x="7761090" y="6478787"/>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Quattrocento Sans"/>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5"/>
          <p:cNvSpPr txBox="1"/>
          <p:nvPr>
            <p:ph idx="10" type="dt"/>
          </p:nvPr>
        </p:nvSpPr>
        <p:spPr>
          <a:xfrm>
            <a:off x="2444448" y="6478787"/>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5"/>
          <p:cNvSpPr txBox="1"/>
          <p:nvPr>
            <p:ph idx="11" type="ftr"/>
          </p:nvPr>
        </p:nvSpPr>
        <p:spPr>
          <a:xfrm>
            <a:off x="4427022" y="6480175"/>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
          <p:cNvSpPr txBox="1"/>
          <p:nvPr>
            <p:ph idx="12" type="sldNum"/>
          </p:nvPr>
        </p:nvSpPr>
        <p:spPr>
          <a:xfrm>
            <a:off x="7761090" y="6478787"/>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329513" y="225080"/>
            <a:ext cx="11532973" cy="90328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6"/>
          <p:cNvSpPr txBox="1"/>
          <p:nvPr>
            <p:ph idx="10" type="dt"/>
          </p:nvPr>
        </p:nvSpPr>
        <p:spPr>
          <a:xfrm>
            <a:off x="2444448" y="6478787"/>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6"/>
          <p:cNvSpPr txBox="1"/>
          <p:nvPr>
            <p:ph idx="11" type="ftr"/>
          </p:nvPr>
        </p:nvSpPr>
        <p:spPr>
          <a:xfrm>
            <a:off x="4427022" y="6480175"/>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6"/>
          <p:cNvSpPr txBox="1"/>
          <p:nvPr>
            <p:ph idx="12" type="sldNum"/>
          </p:nvPr>
        </p:nvSpPr>
        <p:spPr>
          <a:xfrm>
            <a:off x="7761090" y="6478787"/>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7"/>
          <p:cNvSpPr txBox="1"/>
          <p:nvPr>
            <p:ph idx="10" type="dt"/>
          </p:nvPr>
        </p:nvSpPr>
        <p:spPr>
          <a:xfrm>
            <a:off x="2444448" y="6478787"/>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7"/>
          <p:cNvSpPr txBox="1"/>
          <p:nvPr>
            <p:ph idx="11" type="ftr"/>
          </p:nvPr>
        </p:nvSpPr>
        <p:spPr>
          <a:xfrm>
            <a:off x="4427022" y="6480175"/>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7"/>
          <p:cNvSpPr txBox="1"/>
          <p:nvPr>
            <p:ph idx="12" type="sldNum"/>
          </p:nvPr>
        </p:nvSpPr>
        <p:spPr>
          <a:xfrm>
            <a:off x="7761090" y="6478787"/>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329513" y="225080"/>
            <a:ext cx="11532973" cy="90328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8"/>
          <p:cNvSpPr txBox="1"/>
          <p:nvPr>
            <p:ph idx="10" type="dt"/>
          </p:nvPr>
        </p:nvSpPr>
        <p:spPr>
          <a:xfrm>
            <a:off x="2444448" y="6478787"/>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8"/>
          <p:cNvSpPr txBox="1"/>
          <p:nvPr>
            <p:ph idx="11" type="ftr"/>
          </p:nvPr>
        </p:nvSpPr>
        <p:spPr>
          <a:xfrm>
            <a:off x="4427022" y="6480175"/>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2" type="sldNum"/>
          </p:nvPr>
        </p:nvSpPr>
        <p:spPr>
          <a:xfrm>
            <a:off x="7761090" y="6478787"/>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9"/>
          <p:cNvSpPr txBox="1"/>
          <p:nvPr>
            <p:ph idx="10" type="dt"/>
          </p:nvPr>
        </p:nvSpPr>
        <p:spPr>
          <a:xfrm>
            <a:off x="2444448" y="6478787"/>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9"/>
          <p:cNvSpPr txBox="1"/>
          <p:nvPr>
            <p:ph idx="11" type="ftr"/>
          </p:nvPr>
        </p:nvSpPr>
        <p:spPr>
          <a:xfrm>
            <a:off x="4427022" y="6480175"/>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9"/>
          <p:cNvSpPr txBox="1"/>
          <p:nvPr>
            <p:ph idx="12" type="sldNum"/>
          </p:nvPr>
        </p:nvSpPr>
        <p:spPr>
          <a:xfrm>
            <a:off x="7761090" y="6478787"/>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Quattrocento Sa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1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10"/>
          <p:cNvSpPr txBox="1"/>
          <p:nvPr>
            <p:ph idx="10" type="dt"/>
          </p:nvPr>
        </p:nvSpPr>
        <p:spPr>
          <a:xfrm>
            <a:off x="2444448" y="6478787"/>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0"/>
          <p:cNvSpPr txBox="1"/>
          <p:nvPr>
            <p:ph idx="11" type="ftr"/>
          </p:nvPr>
        </p:nvSpPr>
        <p:spPr>
          <a:xfrm>
            <a:off x="4427022" y="6480175"/>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0"/>
          <p:cNvSpPr txBox="1"/>
          <p:nvPr>
            <p:ph idx="12" type="sldNum"/>
          </p:nvPr>
        </p:nvSpPr>
        <p:spPr>
          <a:xfrm>
            <a:off x="7761090" y="6478787"/>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Quattrocento Sa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1"/>
          <p:cNvSpPr/>
          <p:nvPr>
            <p:ph idx="2" type="pic"/>
          </p:nvPr>
        </p:nvSpPr>
        <p:spPr>
          <a:xfrm>
            <a:off x="5183188" y="987425"/>
            <a:ext cx="6172200" cy="4873625"/>
          </a:xfrm>
          <a:prstGeom prst="rect">
            <a:avLst/>
          </a:prstGeom>
          <a:noFill/>
          <a:ln>
            <a:noFill/>
          </a:ln>
        </p:spPr>
      </p:sp>
      <p:sp>
        <p:nvSpPr>
          <p:cNvPr id="68" name="Google Shape;68;p1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1"/>
          <p:cNvSpPr txBox="1"/>
          <p:nvPr>
            <p:ph idx="10" type="dt"/>
          </p:nvPr>
        </p:nvSpPr>
        <p:spPr>
          <a:xfrm>
            <a:off x="2444448" y="6478787"/>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1"/>
          <p:cNvSpPr txBox="1"/>
          <p:nvPr>
            <p:ph idx="11" type="ftr"/>
          </p:nvPr>
        </p:nvSpPr>
        <p:spPr>
          <a:xfrm>
            <a:off x="4427022" y="6480175"/>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1"/>
          <p:cNvSpPr txBox="1"/>
          <p:nvPr>
            <p:ph idx="12" type="sldNum"/>
          </p:nvPr>
        </p:nvSpPr>
        <p:spPr>
          <a:xfrm>
            <a:off x="7761090" y="6478787"/>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4.png"/><Relationship Id="rId2" Type="http://schemas.openxmlformats.org/officeDocument/2006/relationships/image" Target="../media/image17.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4" Type="http://schemas.openxmlformats.org/officeDocument/2006/relationships/theme" Target="../theme/theme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
          <p:cNvSpPr txBox="1"/>
          <p:nvPr>
            <p:ph type="title"/>
          </p:nvPr>
        </p:nvSpPr>
        <p:spPr>
          <a:xfrm>
            <a:off x="329513" y="225080"/>
            <a:ext cx="11532973" cy="903288"/>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600"/>
              <a:buFont typeface="Quattrocento Sans"/>
              <a:buNone/>
              <a:defRPr b="0" i="0" sz="36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2"/>
          <p:cNvSpPr txBox="1"/>
          <p:nvPr>
            <p:ph idx="1" type="body"/>
          </p:nvPr>
        </p:nvSpPr>
        <p:spPr>
          <a:xfrm>
            <a:off x="329514" y="1318054"/>
            <a:ext cx="11532974" cy="4858909"/>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Quattrocento Sans"/>
                <a:ea typeface="Quattrocento Sans"/>
                <a:cs typeface="Quattrocento Sans"/>
                <a:sym typeface="Quattrocento Sa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2"/>
          <p:cNvSpPr txBox="1"/>
          <p:nvPr>
            <p:ph idx="10" type="dt"/>
          </p:nvPr>
        </p:nvSpPr>
        <p:spPr>
          <a:xfrm>
            <a:off x="2444448" y="6478787"/>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2"/>
          <p:cNvSpPr txBox="1"/>
          <p:nvPr>
            <p:ph idx="11" type="ftr"/>
          </p:nvPr>
        </p:nvSpPr>
        <p:spPr>
          <a:xfrm>
            <a:off x="4427022" y="6480175"/>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2"/>
          <p:cNvSpPr txBox="1"/>
          <p:nvPr>
            <p:ph idx="12" type="sldNum"/>
          </p:nvPr>
        </p:nvSpPr>
        <p:spPr>
          <a:xfrm>
            <a:off x="7761090" y="6478787"/>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
        <p:nvSpPr>
          <p:cNvPr id="11" name="Google Shape;11;p2"/>
          <p:cNvSpPr/>
          <p:nvPr/>
        </p:nvSpPr>
        <p:spPr>
          <a:xfrm>
            <a:off x="0" y="-1"/>
            <a:ext cx="12192000" cy="114301"/>
          </a:xfrm>
          <a:prstGeom prst="rect">
            <a:avLst/>
          </a:prstGeom>
          <a:solidFill>
            <a:srgbClr val="0B78B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2" name="Google Shape;12;p2"/>
          <p:cNvPicPr preferRelativeResize="0"/>
          <p:nvPr/>
        </p:nvPicPr>
        <p:blipFill rotWithShape="1">
          <a:blip r:embed="rId1">
            <a:alphaModFix/>
          </a:blip>
          <a:srcRect b="0" l="0" r="0" t="0"/>
          <a:stretch/>
        </p:blipFill>
        <p:spPr>
          <a:xfrm>
            <a:off x="200160" y="6283800"/>
            <a:ext cx="1898640" cy="417240"/>
          </a:xfrm>
          <a:prstGeom prst="rect">
            <a:avLst/>
          </a:prstGeom>
          <a:noFill/>
          <a:ln>
            <a:noFill/>
          </a:ln>
        </p:spPr>
      </p:pic>
      <p:pic>
        <p:nvPicPr>
          <p:cNvPr id="13" name="Google Shape;13;p2"/>
          <p:cNvPicPr preferRelativeResize="0"/>
          <p:nvPr/>
        </p:nvPicPr>
        <p:blipFill rotWithShape="1">
          <a:blip r:embed="rId2">
            <a:alphaModFix/>
          </a:blip>
          <a:srcRect b="0" l="0" r="0" t="0"/>
          <a:stretch/>
        </p:blipFill>
        <p:spPr>
          <a:xfrm>
            <a:off x="10865027" y="6189956"/>
            <a:ext cx="1126948" cy="530133"/>
          </a:xfrm>
          <a:prstGeom prst="rect">
            <a:avLst/>
          </a:prstGeom>
          <a:noFill/>
          <a:ln>
            <a:noFill/>
          </a:ln>
        </p:spPr>
      </p:pic>
      <p:cxnSp>
        <p:nvCxnSpPr>
          <p:cNvPr id="14" name="Google Shape;14;p2"/>
          <p:cNvCxnSpPr/>
          <p:nvPr/>
        </p:nvCxnSpPr>
        <p:spPr>
          <a:xfrm rot="10800000">
            <a:off x="2315673" y="6499540"/>
            <a:ext cx="8337498" cy="0"/>
          </a:xfrm>
          <a:prstGeom prst="straightConnector1">
            <a:avLst/>
          </a:prstGeom>
          <a:noFill/>
          <a:ln cap="flat" cmpd="sng" w="19075">
            <a:solidFill>
              <a:srgbClr val="0B78BD"/>
            </a:solidFill>
            <a:prstDash val="solid"/>
            <a:miter lim="800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5.png"/><Relationship Id="rId5" Type="http://schemas.openxmlformats.org/officeDocument/2006/relationships/image" Target="../media/image13.png"/><Relationship Id="rId6"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15.png"/><Relationship Id="rId5" Type="http://schemas.openxmlformats.org/officeDocument/2006/relationships/hyperlink" Target="https://www.intel.com/pressroom/kits/45nm/photos.htm" TargetMode="External"/><Relationship Id="rId6" Type="http://schemas.openxmlformats.org/officeDocument/2006/relationships/hyperlink" Target="https://www.theguardian.com/technology/2015/jul/21/limit-law-scientists-molecule-sized-transistors-atoms-chip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22.png"/><Relationship Id="rId5"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hyperlink" Target="https://compss-doc.readthedocs.io/en/stable/Sections/07_Sample_Applications/02_Python/03_Kmeans.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Quattrocento Sans"/>
              <a:buNone/>
            </a:pPr>
            <a:r>
              <a:rPr b="1" lang="en-US"/>
              <a:t>Transparent in-situ Data Processing</a:t>
            </a:r>
            <a:endParaRPr b="1"/>
          </a:p>
          <a:p>
            <a:pPr indent="0" lvl="0" marL="0" rtl="0" algn="ctr">
              <a:lnSpc>
                <a:spcPct val="90000"/>
              </a:lnSpc>
              <a:spcBef>
                <a:spcPts val="0"/>
              </a:spcBef>
              <a:spcAft>
                <a:spcPts val="0"/>
              </a:spcAft>
              <a:buClr>
                <a:schemeClr val="dk1"/>
              </a:buClr>
              <a:buSzPts val="6000"/>
              <a:buFont typeface="Quattrocento Sans"/>
              <a:buNone/>
            </a:pPr>
            <a:r>
              <a:rPr b="1" lang="en-US" sz="3300"/>
              <a:t>Doctoral Project Plan</a:t>
            </a:r>
            <a:endParaRPr b="1" sz="3300"/>
          </a:p>
        </p:txBody>
      </p:sp>
      <p:sp>
        <p:nvSpPr>
          <p:cNvPr id="89" name="Google Shape;89;p1"/>
          <p:cNvSpPr txBox="1"/>
          <p:nvPr>
            <p:ph idx="1" type="subTitle"/>
          </p:nvPr>
        </p:nvSpPr>
        <p:spPr>
          <a:xfrm>
            <a:off x="641125" y="3602050"/>
            <a:ext cx="10928100" cy="2230500"/>
          </a:xfrm>
          <a:prstGeom prst="rect">
            <a:avLst/>
          </a:prstGeom>
          <a:noFill/>
          <a:ln>
            <a:noFill/>
          </a:ln>
        </p:spPr>
        <p:txBody>
          <a:bodyPr anchorCtr="0" anchor="t" bIns="45700" lIns="91425" spcFirstLastPara="1" rIns="91425" wrap="square" tIns="45700">
            <a:normAutofit lnSpcReduction="10000"/>
          </a:bodyPr>
          <a:lstStyle/>
          <a:p>
            <a:pPr indent="0" lvl="0" marL="0" rtl="0" algn="ctr">
              <a:lnSpc>
                <a:spcPct val="90000"/>
              </a:lnSpc>
              <a:spcBef>
                <a:spcPts val="0"/>
              </a:spcBef>
              <a:spcAft>
                <a:spcPts val="0"/>
              </a:spcAft>
              <a:buClr>
                <a:schemeClr val="dk1"/>
              </a:buClr>
              <a:buSzPts val="2400"/>
              <a:buNone/>
            </a:pPr>
            <a:r>
              <a:rPr lang="en-US"/>
              <a:t>Tenth European Big Data Management &amp; Analytics Summer School (eBISS 2022)</a:t>
            </a:r>
            <a:endParaRPr/>
          </a:p>
          <a:p>
            <a:pPr indent="0" lvl="0" marL="0" rtl="0" algn="ctr">
              <a:lnSpc>
                <a:spcPct val="90000"/>
              </a:lnSpc>
              <a:spcBef>
                <a:spcPts val="0"/>
              </a:spcBef>
              <a:spcAft>
                <a:spcPts val="0"/>
              </a:spcAft>
              <a:buClr>
                <a:schemeClr val="dk1"/>
              </a:buClr>
              <a:buSzPts val="2400"/>
              <a:buNone/>
            </a:pPr>
            <a:r>
              <a:rPr lang="en-US"/>
              <a:t>04/07/2022 - 08/07/2022</a:t>
            </a:r>
            <a:endParaRPr/>
          </a:p>
          <a:p>
            <a:pPr indent="0" lvl="0" marL="0" rtl="0" algn="ctr">
              <a:lnSpc>
                <a:spcPct val="90000"/>
              </a:lnSpc>
              <a:spcBef>
                <a:spcPts val="0"/>
              </a:spcBef>
              <a:spcAft>
                <a:spcPts val="0"/>
              </a:spcAft>
              <a:buClr>
                <a:schemeClr val="dk1"/>
              </a:buClr>
              <a:buSzPts val="2400"/>
              <a:buNone/>
            </a:pPr>
            <a:r>
              <a:rPr lang="en-US"/>
              <a:t>Cesena - Italy</a:t>
            </a:r>
            <a:endParaRPr/>
          </a:p>
          <a:p>
            <a:pPr indent="0" lvl="0" marL="0" rtl="0" algn="ctr">
              <a:lnSpc>
                <a:spcPct val="90000"/>
              </a:lnSpc>
              <a:spcBef>
                <a:spcPts val="0"/>
              </a:spcBef>
              <a:spcAft>
                <a:spcPts val="0"/>
              </a:spcAft>
              <a:buClr>
                <a:schemeClr val="dk1"/>
              </a:buClr>
              <a:buSzPts val="2400"/>
              <a:buNone/>
            </a:pPr>
            <a:r>
              <a:t/>
            </a:r>
            <a:endParaRPr b="1"/>
          </a:p>
          <a:p>
            <a:pPr indent="0" lvl="0" marL="0" rtl="0" algn="l">
              <a:lnSpc>
                <a:spcPct val="90000"/>
              </a:lnSpc>
              <a:spcBef>
                <a:spcPts val="0"/>
              </a:spcBef>
              <a:spcAft>
                <a:spcPts val="0"/>
              </a:spcAft>
              <a:buClr>
                <a:schemeClr val="dk1"/>
              </a:buClr>
              <a:buSzPts val="2400"/>
              <a:buNone/>
            </a:pPr>
            <a:r>
              <a:rPr b="1" lang="en-US" sz="2000"/>
              <a:t>ESR 2.1:</a:t>
            </a:r>
            <a:r>
              <a:rPr lang="en-US" sz="2000"/>
              <a:t> Marcos </a:t>
            </a:r>
            <a:r>
              <a:rPr lang="en-US" sz="2000"/>
              <a:t>N. L. </a:t>
            </a:r>
            <a:r>
              <a:rPr lang="en-US" sz="2000"/>
              <a:t>Carvalho (UPC / ARC)</a:t>
            </a:r>
            <a:endParaRPr sz="2000"/>
          </a:p>
          <a:p>
            <a:pPr indent="0" lvl="0" marL="0" rtl="0" algn="l">
              <a:lnSpc>
                <a:spcPct val="90000"/>
              </a:lnSpc>
              <a:spcBef>
                <a:spcPts val="0"/>
              </a:spcBef>
              <a:spcAft>
                <a:spcPts val="0"/>
              </a:spcAft>
              <a:buClr>
                <a:schemeClr val="dk1"/>
              </a:buClr>
              <a:buSzPts val="2400"/>
              <a:buNone/>
            </a:pPr>
            <a:r>
              <a:rPr b="1" lang="en-US" sz="2000"/>
              <a:t>Home Advisors: </a:t>
            </a:r>
            <a:r>
              <a:rPr lang="en-US" sz="2000"/>
              <a:t>Anna Queralt (UPC); </a:t>
            </a:r>
            <a:r>
              <a:rPr lang="en-US" sz="2000"/>
              <a:t>Oscar Romero (UPC);</a:t>
            </a:r>
            <a:endParaRPr sz="2000"/>
          </a:p>
          <a:p>
            <a:pPr indent="0" lvl="0" marL="0" rtl="0" algn="l">
              <a:lnSpc>
                <a:spcPct val="90000"/>
              </a:lnSpc>
              <a:spcBef>
                <a:spcPts val="0"/>
              </a:spcBef>
              <a:spcAft>
                <a:spcPts val="0"/>
              </a:spcAft>
              <a:buClr>
                <a:schemeClr val="dk1"/>
              </a:buClr>
              <a:buSzPts val="2400"/>
              <a:buNone/>
            </a:pPr>
            <a:r>
              <a:rPr b="1" lang="en-US" sz="2000"/>
              <a:t>Host Advisor:</a:t>
            </a:r>
            <a:r>
              <a:rPr lang="en-US" sz="2000"/>
              <a:t> Alkis Simitsis (ARC)</a:t>
            </a:r>
            <a:endParaRPr sz="2000"/>
          </a:p>
        </p:txBody>
      </p:sp>
      <p:pic>
        <p:nvPicPr>
          <p:cNvPr id="90" name="Google Shape;90;p1"/>
          <p:cNvPicPr preferRelativeResize="0"/>
          <p:nvPr/>
        </p:nvPicPr>
        <p:blipFill>
          <a:blip r:embed="rId3">
            <a:alphaModFix/>
          </a:blip>
          <a:stretch>
            <a:fillRect/>
          </a:stretch>
        </p:blipFill>
        <p:spPr>
          <a:xfrm>
            <a:off x="0" y="6313950"/>
            <a:ext cx="2309125" cy="410525"/>
          </a:xfrm>
          <a:prstGeom prst="rect">
            <a:avLst/>
          </a:prstGeom>
          <a:noFill/>
          <a:ln>
            <a:noFill/>
          </a:ln>
        </p:spPr>
      </p:pic>
      <p:pic>
        <p:nvPicPr>
          <p:cNvPr id="91" name="Google Shape;91;p1"/>
          <p:cNvPicPr preferRelativeResize="0"/>
          <p:nvPr/>
        </p:nvPicPr>
        <p:blipFill>
          <a:blip r:embed="rId4">
            <a:alphaModFix/>
          </a:blip>
          <a:stretch>
            <a:fillRect/>
          </a:stretch>
        </p:blipFill>
        <p:spPr>
          <a:xfrm>
            <a:off x="5379364" y="165975"/>
            <a:ext cx="1433275" cy="956400"/>
          </a:xfrm>
          <a:prstGeom prst="rect">
            <a:avLst/>
          </a:prstGeom>
          <a:noFill/>
          <a:ln>
            <a:noFill/>
          </a:ln>
        </p:spPr>
      </p:pic>
      <p:pic>
        <p:nvPicPr>
          <p:cNvPr id="92" name="Google Shape;92;p1"/>
          <p:cNvPicPr preferRelativeResize="0"/>
          <p:nvPr/>
        </p:nvPicPr>
        <p:blipFill>
          <a:blip r:embed="rId5">
            <a:alphaModFix/>
          </a:blip>
          <a:stretch>
            <a:fillRect/>
          </a:stretch>
        </p:blipFill>
        <p:spPr>
          <a:xfrm>
            <a:off x="51528" y="5726997"/>
            <a:ext cx="2206075" cy="586950"/>
          </a:xfrm>
          <a:prstGeom prst="rect">
            <a:avLst/>
          </a:prstGeom>
          <a:noFill/>
          <a:ln>
            <a:noFill/>
          </a:ln>
        </p:spPr>
      </p:pic>
      <p:pic>
        <p:nvPicPr>
          <p:cNvPr id="93" name="Google Shape;93;p1"/>
          <p:cNvPicPr preferRelativeResize="0"/>
          <p:nvPr/>
        </p:nvPicPr>
        <p:blipFill>
          <a:blip r:embed="rId6">
            <a:alphaModFix/>
          </a:blip>
          <a:stretch>
            <a:fillRect/>
          </a:stretch>
        </p:blipFill>
        <p:spPr>
          <a:xfrm>
            <a:off x="10020301" y="5619525"/>
            <a:ext cx="2171700" cy="561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g1334bbef780_1_271"/>
          <p:cNvSpPr txBox="1"/>
          <p:nvPr/>
        </p:nvSpPr>
        <p:spPr>
          <a:xfrm>
            <a:off x="264450" y="1078800"/>
            <a:ext cx="11663100" cy="517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b="1" sz="3000">
              <a:solidFill>
                <a:srgbClr val="695D46"/>
              </a:solidFill>
              <a:latin typeface="Quattrocento Sans"/>
              <a:ea typeface="Quattrocento Sans"/>
              <a:cs typeface="Quattrocento Sans"/>
              <a:sym typeface="Quattrocento Sans"/>
            </a:endParaRPr>
          </a:p>
          <a:p>
            <a:pPr indent="0" lvl="0" marL="0" rtl="0" algn="ctr">
              <a:lnSpc>
                <a:spcPct val="115000"/>
              </a:lnSpc>
              <a:spcBef>
                <a:spcPts val="0"/>
              </a:spcBef>
              <a:spcAft>
                <a:spcPts val="0"/>
              </a:spcAft>
              <a:buNone/>
            </a:pPr>
            <a:r>
              <a:t/>
            </a:r>
            <a:endParaRPr b="1" sz="3000">
              <a:solidFill>
                <a:srgbClr val="695D46"/>
              </a:solidFill>
              <a:latin typeface="Quattrocento Sans"/>
              <a:ea typeface="Quattrocento Sans"/>
              <a:cs typeface="Quattrocento Sans"/>
              <a:sym typeface="Quattrocento Sans"/>
            </a:endParaRPr>
          </a:p>
          <a:p>
            <a:pPr indent="0" lvl="0" marL="0" rtl="0" algn="ctr">
              <a:lnSpc>
                <a:spcPct val="115000"/>
              </a:lnSpc>
              <a:spcBef>
                <a:spcPts val="0"/>
              </a:spcBef>
              <a:spcAft>
                <a:spcPts val="0"/>
              </a:spcAft>
              <a:buNone/>
            </a:pPr>
            <a:r>
              <a:t/>
            </a:r>
            <a:endParaRPr b="1" sz="3000">
              <a:solidFill>
                <a:srgbClr val="695D46"/>
              </a:solidFill>
              <a:latin typeface="Quattrocento Sans"/>
              <a:ea typeface="Quattrocento Sans"/>
              <a:cs typeface="Quattrocento Sans"/>
              <a:sym typeface="Quattrocento Sans"/>
            </a:endParaRPr>
          </a:p>
          <a:p>
            <a:pPr indent="0" lvl="0" marL="0" rtl="0" algn="ctr">
              <a:lnSpc>
                <a:spcPct val="115000"/>
              </a:lnSpc>
              <a:spcBef>
                <a:spcPts val="0"/>
              </a:spcBef>
              <a:spcAft>
                <a:spcPts val="0"/>
              </a:spcAft>
              <a:buNone/>
            </a:pPr>
            <a:r>
              <a:rPr b="1" lang="en-US" sz="3000">
                <a:solidFill>
                  <a:srgbClr val="695D46"/>
                </a:solidFill>
                <a:latin typeface="Quattrocento Sans"/>
                <a:ea typeface="Quattrocento Sans"/>
                <a:cs typeface="Quattrocento Sans"/>
                <a:sym typeface="Quattrocento Sans"/>
              </a:rPr>
              <a:t>W</a:t>
            </a:r>
            <a:r>
              <a:rPr b="1" lang="en-US" sz="3000">
                <a:solidFill>
                  <a:srgbClr val="695D46"/>
                </a:solidFill>
                <a:latin typeface="Quattrocento Sans"/>
                <a:ea typeface="Quattrocento Sans"/>
                <a:cs typeface="Quattrocento Sans"/>
                <a:sym typeface="Quattrocento Sans"/>
              </a:rPr>
              <a:t>ould it be possible to use learning techniques to dynamically predict the most appropriate hardware (in our case, CPU or GPU) to run each task in an execution DAG in a disaggregated architecture?</a:t>
            </a:r>
            <a:endParaRPr b="1" sz="3000">
              <a:solidFill>
                <a:srgbClr val="695D46"/>
              </a:solidFill>
              <a:latin typeface="Quattrocento Sans"/>
              <a:ea typeface="Quattrocento Sans"/>
              <a:cs typeface="Quattrocento Sans"/>
              <a:sym typeface="Quattrocento Sans"/>
            </a:endParaRPr>
          </a:p>
        </p:txBody>
      </p:sp>
      <p:sp>
        <p:nvSpPr>
          <p:cNvPr id="200" name="Google Shape;200;g1334bbef780_1_271"/>
          <p:cNvSpPr txBox="1"/>
          <p:nvPr/>
        </p:nvSpPr>
        <p:spPr>
          <a:xfrm>
            <a:off x="264450" y="371400"/>
            <a:ext cx="11663100" cy="7074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3600"/>
              <a:buFont typeface="Arial"/>
              <a:buNone/>
            </a:pPr>
            <a:r>
              <a:rPr b="1" lang="en-US" sz="3600">
                <a:solidFill>
                  <a:schemeClr val="dk1"/>
                </a:solidFill>
                <a:latin typeface="Quattrocento Sans"/>
                <a:ea typeface="Quattrocento Sans"/>
                <a:cs typeface="Quattrocento Sans"/>
                <a:sym typeface="Quattrocento Sans"/>
              </a:rPr>
              <a:t>Research Question</a:t>
            </a:r>
            <a:endParaRPr b="1" sz="3600">
              <a:solidFill>
                <a:schemeClr val="dk1"/>
              </a:solidFill>
              <a:latin typeface="Quattrocento Sans"/>
              <a:ea typeface="Quattrocento Sans"/>
              <a:cs typeface="Quattrocento Sans"/>
              <a:sym typeface="Quattrocento Sans"/>
            </a:endParaRPr>
          </a:p>
        </p:txBody>
      </p:sp>
      <p:sp>
        <p:nvSpPr>
          <p:cNvPr id="201" name="Google Shape;201;g1334bbef780_1_271"/>
          <p:cNvSpPr txBox="1"/>
          <p:nvPr>
            <p:ph idx="12" type="sldNum"/>
          </p:nvPr>
        </p:nvSpPr>
        <p:spPr>
          <a:xfrm>
            <a:off x="7761090" y="6478787"/>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1367b2ca9b2_0_1"/>
          <p:cNvSpPr txBox="1"/>
          <p:nvPr/>
        </p:nvSpPr>
        <p:spPr>
          <a:xfrm>
            <a:off x="264450" y="1078800"/>
            <a:ext cx="11663100" cy="1893000"/>
          </a:xfrm>
          <a:prstGeom prst="rect">
            <a:avLst/>
          </a:prstGeom>
          <a:noFill/>
          <a:ln>
            <a:noFill/>
          </a:ln>
        </p:spPr>
        <p:txBody>
          <a:bodyPr anchorCtr="0" anchor="t" bIns="91425" lIns="91425" spcFirstLastPara="1" rIns="91425" wrap="square" tIns="91425">
            <a:normAutofit/>
          </a:bodyPr>
          <a:lstStyle/>
          <a:p>
            <a:pPr indent="-342900" lvl="0" marL="457200" marR="0" rtl="0" algn="l">
              <a:lnSpc>
                <a:spcPct val="115000"/>
              </a:lnSpc>
              <a:spcBef>
                <a:spcPts val="0"/>
              </a:spcBef>
              <a:spcAft>
                <a:spcPts val="0"/>
              </a:spcAft>
              <a:buClr>
                <a:srgbClr val="695D46"/>
              </a:buClr>
              <a:buSzPts val="1800"/>
              <a:buFont typeface="Quattrocento Sans"/>
              <a:buChar char="●"/>
            </a:pPr>
            <a:r>
              <a:rPr b="1" lang="en-US" sz="1800">
                <a:solidFill>
                  <a:srgbClr val="695D46"/>
                </a:solidFill>
                <a:latin typeface="Quattrocento Sans"/>
                <a:ea typeface="Quattrocento Sans"/>
                <a:cs typeface="Quattrocento Sans"/>
                <a:sym typeface="Quattrocento Sans"/>
              </a:rPr>
              <a:t>Goal: </a:t>
            </a:r>
            <a:r>
              <a:rPr lang="en-US" sz="1800">
                <a:solidFill>
                  <a:srgbClr val="695D46"/>
                </a:solidFill>
                <a:latin typeface="Quattrocento Sans"/>
                <a:ea typeface="Quattrocento Sans"/>
                <a:cs typeface="Quattrocento Sans"/>
                <a:sym typeface="Quattrocento Sans"/>
              </a:rPr>
              <a:t>to propose a novel adaptive learning optimizer to execute DAG tasks by balancing heterogeneous resources (CPU-GPU devices) in disaggregated architectures:</a:t>
            </a:r>
            <a:endParaRPr sz="1800">
              <a:solidFill>
                <a:srgbClr val="695D46"/>
              </a:solidFill>
              <a:latin typeface="Quattrocento Sans"/>
              <a:ea typeface="Quattrocento Sans"/>
              <a:cs typeface="Quattrocento Sans"/>
              <a:sym typeface="Quattrocento Sans"/>
            </a:endParaRPr>
          </a:p>
          <a:p>
            <a:pPr indent="-342900" lvl="1" marL="914400" marR="0" rtl="0" algn="l">
              <a:lnSpc>
                <a:spcPct val="115000"/>
              </a:lnSpc>
              <a:spcBef>
                <a:spcPts val="0"/>
              </a:spcBef>
              <a:spcAft>
                <a:spcPts val="0"/>
              </a:spcAft>
              <a:buClr>
                <a:srgbClr val="695D46"/>
              </a:buClr>
              <a:buSzPts val="1800"/>
              <a:buFont typeface="Quattrocento Sans"/>
              <a:buChar char="○"/>
            </a:pPr>
            <a:r>
              <a:rPr lang="en-US" sz="1800">
                <a:solidFill>
                  <a:srgbClr val="695D46"/>
                </a:solidFill>
                <a:latin typeface="Quattrocento Sans"/>
                <a:ea typeface="Quattrocento Sans"/>
                <a:cs typeface="Quattrocento Sans"/>
                <a:sym typeface="Quattrocento Sans"/>
              </a:rPr>
              <a:t>Given a data set and a DAG workflow, automatically predict the most appropriate processor (e.g., shortest execution time, lower power consumption, etc.) to execute each DAG task;</a:t>
            </a:r>
            <a:endParaRPr sz="1800">
              <a:solidFill>
                <a:srgbClr val="695D46"/>
              </a:solidFill>
              <a:latin typeface="Quattrocento Sans"/>
              <a:ea typeface="Quattrocento Sans"/>
              <a:cs typeface="Quattrocento Sans"/>
              <a:sym typeface="Quattrocento Sans"/>
            </a:endParaRPr>
          </a:p>
          <a:p>
            <a:pPr indent="-342900" lvl="1" marL="914400" marR="0" rtl="0" algn="l">
              <a:lnSpc>
                <a:spcPct val="115000"/>
              </a:lnSpc>
              <a:spcBef>
                <a:spcPts val="0"/>
              </a:spcBef>
              <a:spcAft>
                <a:spcPts val="0"/>
              </a:spcAft>
              <a:buClr>
                <a:srgbClr val="695D46"/>
              </a:buClr>
              <a:buSzPts val="1800"/>
              <a:buFont typeface="Quattrocento Sans"/>
              <a:buChar char="○"/>
            </a:pPr>
            <a:r>
              <a:rPr lang="en-US" sz="1800">
                <a:solidFill>
                  <a:srgbClr val="695D46"/>
                </a:solidFill>
                <a:latin typeface="Quattrocento Sans"/>
                <a:ea typeface="Quattrocento Sans"/>
                <a:cs typeface="Quattrocento Sans"/>
                <a:sym typeface="Quattrocento Sans"/>
              </a:rPr>
              <a:t>Integration of our adaptive optimizer in real data processing engines.</a:t>
            </a:r>
            <a:endParaRPr sz="1800">
              <a:solidFill>
                <a:srgbClr val="695D46"/>
              </a:solidFill>
              <a:latin typeface="Quattrocento Sans"/>
              <a:ea typeface="Quattrocento Sans"/>
              <a:cs typeface="Quattrocento Sans"/>
              <a:sym typeface="Quattrocento Sans"/>
            </a:endParaRPr>
          </a:p>
        </p:txBody>
      </p:sp>
      <p:sp>
        <p:nvSpPr>
          <p:cNvPr id="207" name="Google Shape;207;g1367b2ca9b2_0_1"/>
          <p:cNvSpPr txBox="1"/>
          <p:nvPr/>
        </p:nvSpPr>
        <p:spPr>
          <a:xfrm>
            <a:off x="264450" y="371400"/>
            <a:ext cx="11663100" cy="707400"/>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100000"/>
              </a:lnSpc>
              <a:spcBef>
                <a:spcPts val="0"/>
              </a:spcBef>
              <a:spcAft>
                <a:spcPts val="0"/>
              </a:spcAft>
              <a:buClr>
                <a:srgbClr val="000000"/>
              </a:buClr>
              <a:buSzPts val="3600"/>
              <a:buFont typeface="Arial"/>
              <a:buNone/>
            </a:pPr>
            <a:r>
              <a:rPr b="1" lang="en-US" sz="3600">
                <a:solidFill>
                  <a:schemeClr val="dk1"/>
                </a:solidFill>
                <a:latin typeface="Quattrocento Sans"/>
                <a:ea typeface="Quattrocento Sans"/>
                <a:cs typeface="Quattrocento Sans"/>
                <a:sym typeface="Quattrocento Sans"/>
              </a:rPr>
              <a:t>Project Objectives</a:t>
            </a:r>
            <a:endParaRPr b="1" i="0" sz="3600" u="none" cap="none" strike="noStrike">
              <a:solidFill>
                <a:schemeClr val="dk1"/>
              </a:solidFill>
              <a:latin typeface="Quattrocento Sans"/>
              <a:ea typeface="Quattrocento Sans"/>
              <a:cs typeface="Quattrocento Sans"/>
              <a:sym typeface="Quattrocento Sans"/>
            </a:endParaRPr>
          </a:p>
        </p:txBody>
      </p:sp>
      <p:sp>
        <p:nvSpPr>
          <p:cNvPr id="208" name="Google Shape;208;g1367b2ca9b2_0_1"/>
          <p:cNvSpPr txBox="1"/>
          <p:nvPr>
            <p:ph idx="12" type="sldNum"/>
          </p:nvPr>
        </p:nvSpPr>
        <p:spPr>
          <a:xfrm>
            <a:off x="7761090" y="6478787"/>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209" name="Google Shape;209;g1367b2ca9b2_0_1"/>
          <p:cNvSpPr txBox="1"/>
          <p:nvPr/>
        </p:nvSpPr>
        <p:spPr>
          <a:xfrm>
            <a:off x="264450" y="2667000"/>
            <a:ext cx="11663100" cy="14175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695D46"/>
              </a:buClr>
              <a:buSzPts val="1800"/>
              <a:buFont typeface="Quattrocento Sans"/>
              <a:buChar char="●"/>
            </a:pPr>
            <a:r>
              <a:rPr b="1" lang="en-US" sz="1800">
                <a:solidFill>
                  <a:srgbClr val="695D46"/>
                </a:solidFill>
                <a:latin typeface="Quattrocento Sans"/>
                <a:ea typeface="Quattrocento Sans"/>
                <a:cs typeface="Quattrocento Sans"/>
                <a:sym typeface="Quattrocento Sans"/>
              </a:rPr>
              <a:t>Objectives</a:t>
            </a:r>
            <a:r>
              <a:rPr lang="en-US" sz="1800">
                <a:solidFill>
                  <a:srgbClr val="695D46"/>
                </a:solidFill>
                <a:latin typeface="Quattrocento Sans"/>
                <a:ea typeface="Quattrocento Sans"/>
                <a:cs typeface="Quattrocento Sans"/>
                <a:sym typeface="Quattrocento Sans"/>
              </a:rPr>
              <a:t>:</a:t>
            </a:r>
            <a:endParaRPr sz="1800">
              <a:solidFill>
                <a:srgbClr val="695D46"/>
              </a:solidFill>
              <a:latin typeface="Quattrocento Sans"/>
              <a:ea typeface="Quattrocento Sans"/>
              <a:cs typeface="Quattrocento Sans"/>
              <a:sym typeface="Quattrocento Sans"/>
            </a:endParaRPr>
          </a:p>
          <a:p>
            <a:pPr indent="-342900" lvl="1" marL="914400" rtl="0" algn="l">
              <a:lnSpc>
                <a:spcPct val="115000"/>
              </a:lnSpc>
              <a:spcBef>
                <a:spcPts val="0"/>
              </a:spcBef>
              <a:spcAft>
                <a:spcPts val="0"/>
              </a:spcAft>
              <a:buClr>
                <a:srgbClr val="695D46"/>
              </a:buClr>
              <a:buSzPts val="1800"/>
              <a:buFont typeface="Quattrocento Sans"/>
              <a:buChar char="○"/>
            </a:pPr>
            <a:r>
              <a:rPr b="1" lang="en-US" sz="1800">
                <a:solidFill>
                  <a:srgbClr val="695D46"/>
                </a:solidFill>
                <a:latin typeface="Quattrocento Sans"/>
                <a:ea typeface="Quattrocento Sans"/>
                <a:cs typeface="Quattrocento Sans"/>
                <a:sym typeface="Quattrocento Sans"/>
              </a:rPr>
              <a:t>O1:</a:t>
            </a:r>
            <a:r>
              <a:rPr lang="en-US" sz="1800">
                <a:solidFill>
                  <a:srgbClr val="695D46"/>
                </a:solidFill>
                <a:latin typeface="Quattrocento Sans"/>
                <a:ea typeface="Quattrocento Sans"/>
                <a:cs typeface="Quattrocento Sans"/>
                <a:sym typeface="Quattrocento Sans"/>
              </a:rPr>
              <a:t> Learning by doing and experiencing, with real settings of analytics how an heterogeneous system (CPU-GPU) behaves in a single node consisting of static resources (e.g., a fixed number of CPU and GPU cores);</a:t>
            </a:r>
            <a:endParaRPr sz="1800">
              <a:solidFill>
                <a:srgbClr val="695D46"/>
              </a:solidFill>
              <a:latin typeface="Quattrocento Sans"/>
              <a:ea typeface="Quattrocento Sans"/>
              <a:cs typeface="Quattrocento Sans"/>
              <a:sym typeface="Quattrocento Sans"/>
            </a:endParaRPr>
          </a:p>
        </p:txBody>
      </p:sp>
      <p:sp>
        <p:nvSpPr>
          <p:cNvPr id="210" name="Google Shape;210;g1367b2ca9b2_0_1"/>
          <p:cNvSpPr txBox="1"/>
          <p:nvPr/>
        </p:nvSpPr>
        <p:spPr>
          <a:xfrm>
            <a:off x="264450" y="3932100"/>
            <a:ext cx="11663100" cy="780300"/>
          </a:xfrm>
          <a:prstGeom prst="rect">
            <a:avLst/>
          </a:prstGeom>
          <a:noFill/>
          <a:ln>
            <a:noFill/>
          </a:ln>
        </p:spPr>
        <p:txBody>
          <a:bodyPr anchorCtr="0" anchor="t" bIns="91425" lIns="91425" spcFirstLastPara="1" rIns="91425" wrap="square" tIns="91425">
            <a:spAutoFit/>
          </a:bodyPr>
          <a:lstStyle/>
          <a:p>
            <a:pPr indent="-342900" lvl="1" marL="914400" rtl="0" algn="l">
              <a:lnSpc>
                <a:spcPct val="115000"/>
              </a:lnSpc>
              <a:spcBef>
                <a:spcPts val="0"/>
              </a:spcBef>
              <a:spcAft>
                <a:spcPts val="0"/>
              </a:spcAft>
              <a:buClr>
                <a:srgbClr val="695D46"/>
              </a:buClr>
              <a:buSzPts val="1800"/>
              <a:buFont typeface="Quattrocento Sans"/>
              <a:buChar char="○"/>
            </a:pPr>
            <a:r>
              <a:rPr b="1" lang="en-US" sz="1800">
                <a:solidFill>
                  <a:srgbClr val="695D46"/>
                </a:solidFill>
                <a:latin typeface="Quattrocento Sans"/>
                <a:ea typeface="Quattrocento Sans"/>
                <a:cs typeface="Quattrocento Sans"/>
                <a:sym typeface="Quattrocento Sans"/>
              </a:rPr>
              <a:t>O2</a:t>
            </a:r>
            <a:r>
              <a:rPr lang="en-US" sz="1800">
                <a:solidFill>
                  <a:srgbClr val="695D46"/>
                </a:solidFill>
                <a:latin typeface="Quattrocento Sans"/>
                <a:ea typeface="Quattrocento Sans"/>
                <a:cs typeface="Quattrocento Sans"/>
                <a:sym typeface="Quattrocento Sans"/>
              </a:rPr>
              <a:t>: Develop a first version of the adaptive learning optimizer in a simplified setting (e.g., single node containing multiple CPU and GPU cores);</a:t>
            </a:r>
            <a:endParaRPr sz="1800">
              <a:solidFill>
                <a:srgbClr val="695D46"/>
              </a:solidFill>
              <a:latin typeface="Quattrocento Sans"/>
              <a:ea typeface="Quattrocento Sans"/>
              <a:cs typeface="Quattrocento Sans"/>
              <a:sym typeface="Quattrocento Sans"/>
            </a:endParaRPr>
          </a:p>
        </p:txBody>
      </p:sp>
      <p:sp>
        <p:nvSpPr>
          <p:cNvPr id="211" name="Google Shape;211;g1367b2ca9b2_0_1"/>
          <p:cNvSpPr txBox="1"/>
          <p:nvPr/>
        </p:nvSpPr>
        <p:spPr>
          <a:xfrm>
            <a:off x="264450" y="4712400"/>
            <a:ext cx="11663100" cy="1098900"/>
          </a:xfrm>
          <a:prstGeom prst="rect">
            <a:avLst/>
          </a:prstGeom>
          <a:noFill/>
          <a:ln>
            <a:noFill/>
          </a:ln>
        </p:spPr>
        <p:txBody>
          <a:bodyPr anchorCtr="0" anchor="t" bIns="91425" lIns="91425" spcFirstLastPara="1" rIns="91425" wrap="square" tIns="91425">
            <a:spAutoFit/>
          </a:bodyPr>
          <a:lstStyle/>
          <a:p>
            <a:pPr indent="-342900" lvl="1" marL="914400" rtl="0" algn="l">
              <a:lnSpc>
                <a:spcPct val="115000"/>
              </a:lnSpc>
              <a:spcBef>
                <a:spcPts val="0"/>
              </a:spcBef>
              <a:spcAft>
                <a:spcPts val="0"/>
              </a:spcAft>
              <a:buClr>
                <a:srgbClr val="695D46"/>
              </a:buClr>
              <a:buSzPts val="1800"/>
              <a:buFont typeface="Quattrocento Sans"/>
              <a:buChar char="○"/>
            </a:pPr>
            <a:r>
              <a:rPr b="1" lang="en-US" sz="1800">
                <a:solidFill>
                  <a:srgbClr val="695D46"/>
                </a:solidFill>
                <a:latin typeface="Quattrocento Sans"/>
                <a:ea typeface="Quattrocento Sans"/>
                <a:cs typeface="Quattrocento Sans"/>
                <a:sym typeface="Quattrocento Sans"/>
              </a:rPr>
              <a:t>O3</a:t>
            </a:r>
            <a:r>
              <a:rPr lang="en-US" sz="1800">
                <a:solidFill>
                  <a:srgbClr val="695D46"/>
                </a:solidFill>
                <a:latin typeface="Quattrocento Sans"/>
                <a:ea typeface="Quattrocento Sans"/>
                <a:cs typeface="Quattrocento Sans"/>
                <a:sym typeface="Quattrocento Sans"/>
              </a:rPr>
              <a:t>: Develop a second version of the adaptive learning optimizer in a disaggregated architecture in a scale-out setting (e.g., multiple nodes containing multiple CPU and GPU cores, interconnected by a fast network);</a:t>
            </a:r>
            <a:endParaRPr sz="1800">
              <a:solidFill>
                <a:srgbClr val="695D46"/>
              </a:solidFill>
              <a:latin typeface="Quattrocento Sans"/>
              <a:ea typeface="Quattrocento Sans"/>
              <a:cs typeface="Quattrocento Sans"/>
              <a:sym typeface="Quattrocento Sans"/>
            </a:endParaRPr>
          </a:p>
        </p:txBody>
      </p:sp>
      <p:sp>
        <p:nvSpPr>
          <p:cNvPr id="212" name="Google Shape;212;g1367b2ca9b2_0_1"/>
          <p:cNvSpPr txBox="1"/>
          <p:nvPr/>
        </p:nvSpPr>
        <p:spPr>
          <a:xfrm>
            <a:off x="264450" y="5645100"/>
            <a:ext cx="11663100" cy="780300"/>
          </a:xfrm>
          <a:prstGeom prst="rect">
            <a:avLst/>
          </a:prstGeom>
          <a:noFill/>
          <a:ln>
            <a:noFill/>
          </a:ln>
        </p:spPr>
        <p:txBody>
          <a:bodyPr anchorCtr="0" anchor="t" bIns="91425" lIns="91425" spcFirstLastPara="1" rIns="91425" wrap="square" tIns="91425">
            <a:spAutoFit/>
          </a:bodyPr>
          <a:lstStyle/>
          <a:p>
            <a:pPr indent="-342900" lvl="1" marL="914400" rtl="0" algn="l">
              <a:lnSpc>
                <a:spcPct val="115000"/>
              </a:lnSpc>
              <a:spcBef>
                <a:spcPts val="0"/>
              </a:spcBef>
              <a:spcAft>
                <a:spcPts val="0"/>
              </a:spcAft>
              <a:buClr>
                <a:srgbClr val="695D46"/>
              </a:buClr>
              <a:buSzPts val="1800"/>
              <a:buFont typeface="Quattrocento Sans"/>
              <a:buChar char="○"/>
            </a:pPr>
            <a:r>
              <a:rPr b="1" lang="en-US" sz="1800">
                <a:solidFill>
                  <a:srgbClr val="695D46"/>
                </a:solidFill>
                <a:latin typeface="Quattrocento Sans"/>
                <a:ea typeface="Quattrocento Sans"/>
                <a:cs typeface="Quattrocento Sans"/>
                <a:sym typeface="Quattrocento Sans"/>
              </a:rPr>
              <a:t>O4</a:t>
            </a:r>
            <a:r>
              <a:rPr lang="en-US" sz="1800">
                <a:solidFill>
                  <a:srgbClr val="695D46"/>
                </a:solidFill>
                <a:latin typeface="Quattrocento Sans"/>
                <a:ea typeface="Quattrocento Sans"/>
                <a:cs typeface="Quattrocento Sans"/>
                <a:sym typeface="Quattrocento Sans"/>
              </a:rPr>
              <a:t>: A non-invasive solution that can easily integrate our adaptive learning optimizer to any data processing engine.</a:t>
            </a:r>
            <a:endParaRPr sz="1800">
              <a:solidFill>
                <a:srgbClr val="695D46"/>
              </a:solidFill>
              <a:latin typeface="Quattrocento Sans"/>
              <a:ea typeface="Quattrocento Sans"/>
              <a:cs typeface="Quattrocento Sans"/>
              <a:sym typeface="Quattrocento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g1334bbef780_1_124"/>
          <p:cNvSpPr txBox="1"/>
          <p:nvPr/>
        </p:nvSpPr>
        <p:spPr>
          <a:xfrm>
            <a:off x="264450" y="1078800"/>
            <a:ext cx="11663100" cy="4948800"/>
          </a:xfrm>
          <a:prstGeom prst="rect">
            <a:avLst/>
          </a:prstGeom>
          <a:noFill/>
          <a:ln>
            <a:noFill/>
          </a:ln>
        </p:spPr>
        <p:txBody>
          <a:bodyPr anchorCtr="0" anchor="t" bIns="91425" lIns="91425" spcFirstLastPara="1" rIns="91425" wrap="square" tIns="91425">
            <a:normAutofit/>
          </a:bodyPr>
          <a:lstStyle/>
          <a:p>
            <a:pPr indent="-342900" lvl="0" marL="457200" marR="0" rtl="0" algn="l">
              <a:lnSpc>
                <a:spcPct val="115000"/>
              </a:lnSpc>
              <a:spcBef>
                <a:spcPts val="0"/>
              </a:spcBef>
              <a:spcAft>
                <a:spcPts val="0"/>
              </a:spcAft>
              <a:buClr>
                <a:srgbClr val="695D46"/>
              </a:buClr>
              <a:buSzPts val="1800"/>
              <a:buFont typeface="Quattrocento Sans"/>
              <a:buChar char="●"/>
            </a:pPr>
            <a:r>
              <a:rPr b="1" lang="en-US" sz="1800">
                <a:solidFill>
                  <a:srgbClr val="695D46"/>
                </a:solidFill>
                <a:latin typeface="Quattrocento Sans"/>
                <a:ea typeface="Quattrocento Sans"/>
                <a:cs typeface="Quattrocento Sans"/>
                <a:sym typeface="Quattrocento Sans"/>
              </a:rPr>
              <a:t>Tentative system model architecture:</a:t>
            </a:r>
            <a:endParaRPr sz="1800">
              <a:solidFill>
                <a:srgbClr val="695D46"/>
              </a:solidFill>
              <a:latin typeface="Quattrocento Sans"/>
              <a:ea typeface="Quattrocento Sans"/>
              <a:cs typeface="Quattrocento Sans"/>
              <a:sym typeface="Quattrocento Sans"/>
            </a:endParaRPr>
          </a:p>
        </p:txBody>
      </p:sp>
      <p:sp>
        <p:nvSpPr>
          <p:cNvPr id="218" name="Google Shape;218;g1334bbef780_1_124"/>
          <p:cNvSpPr txBox="1"/>
          <p:nvPr/>
        </p:nvSpPr>
        <p:spPr>
          <a:xfrm>
            <a:off x="264450" y="371400"/>
            <a:ext cx="11663100" cy="707400"/>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100000"/>
              </a:lnSpc>
              <a:spcBef>
                <a:spcPts val="0"/>
              </a:spcBef>
              <a:spcAft>
                <a:spcPts val="0"/>
              </a:spcAft>
              <a:buClr>
                <a:srgbClr val="000000"/>
              </a:buClr>
              <a:buSzPts val="3600"/>
              <a:buFont typeface="Arial"/>
              <a:buNone/>
            </a:pPr>
            <a:r>
              <a:rPr b="1" lang="en-US" sz="3600">
                <a:solidFill>
                  <a:schemeClr val="dk1"/>
                </a:solidFill>
                <a:latin typeface="Quattrocento Sans"/>
                <a:ea typeface="Quattrocento Sans"/>
                <a:cs typeface="Quattrocento Sans"/>
                <a:sym typeface="Quattrocento Sans"/>
              </a:rPr>
              <a:t>Project Objectives</a:t>
            </a:r>
            <a:endParaRPr b="1" i="0" sz="3600" u="none" cap="none" strike="noStrike">
              <a:solidFill>
                <a:schemeClr val="dk1"/>
              </a:solidFill>
              <a:latin typeface="Quattrocento Sans"/>
              <a:ea typeface="Quattrocento Sans"/>
              <a:cs typeface="Quattrocento Sans"/>
              <a:sym typeface="Quattrocento Sans"/>
            </a:endParaRPr>
          </a:p>
        </p:txBody>
      </p:sp>
      <p:pic>
        <p:nvPicPr>
          <p:cNvPr id="219" name="Google Shape;219;g1334bbef780_1_124"/>
          <p:cNvPicPr preferRelativeResize="0"/>
          <p:nvPr/>
        </p:nvPicPr>
        <p:blipFill rotWithShape="1">
          <a:blip r:embed="rId3">
            <a:alphaModFix/>
          </a:blip>
          <a:srcRect b="0" l="0" r="0" t="0"/>
          <a:stretch/>
        </p:blipFill>
        <p:spPr>
          <a:xfrm>
            <a:off x="4908625" y="210625"/>
            <a:ext cx="5770325" cy="6196977"/>
          </a:xfrm>
          <a:prstGeom prst="rect">
            <a:avLst/>
          </a:prstGeom>
          <a:noFill/>
          <a:ln>
            <a:noFill/>
          </a:ln>
        </p:spPr>
      </p:pic>
      <p:sp>
        <p:nvSpPr>
          <p:cNvPr id="220" name="Google Shape;220;g1334bbef780_1_124"/>
          <p:cNvSpPr txBox="1"/>
          <p:nvPr>
            <p:ph idx="12" type="sldNum"/>
          </p:nvPr>
        </p:nvSpPr>
        <p:spPr>
          <a:xfrm>
            <a:off x="7761090" y="6478787"/>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13b52c69e83_0_0"/>
          <p:cNvSpPr txBox="1"/>
          <p:nvPr/>
        </p:nvSpPr>
        <p:spPr>
          <a:xfrm>
            <a:off x="264450" y="1078800"/>
            <a:ext cx="11663100" cy="4948800"/>
          </a:xfrm>
          <a:prstGeom prst="rect">
            <a:avLst/>
          </a:prstGeom>
          <a:noFill/>
          <a:ln>
            <a:noFill/>
          </a:ln>
        </p:spPr>
        <p:txBody>
          <a:bodyPr anchorCtr="0" anchor="t" bIns="91425" lIns="91425" spcFirstLastPara="1" rIns="91425" wrap="square" tIns="91425">
            <a:normAutofit/>
          </a:bodyPr>
          <a:lstStyle/>
          <a:p>
            <a:pPr indent="-342900" lvl="0" marL="457200" marR="0" rtl="0" algn="l">
              <a:lnSpc>
                <a:spcPct val="115000"/>
              </a:lnSpc>
              <a:spcBef>
                <a:spcPts val="0"/>
              </a:spcBef>
              <a:spcAft>
                <a:spcPts val="0"/>
              </a:spcAft>
              <a:buClr>
                <a:srgbClr val="695D46"/>
              </a:buClr>
              <a:buSzPts val="1800"/>
              <a:buFont typeface="Quattrocento Sans"/>
              <a:buChar char="●"/>
            </a:pPr>
            <a:r>
              <a:rPr b="1" lang="en-US" sz="1800">
                <a:solidFill>
                  <a:srgbClr val="695D46"/>
                </a:solidFill>
                <a:latin typeface="Quattrocento Sans"/>
                <a:ea typeface="Quattrocento Sans"/>
                <a:cs typeface="Quattrocento Sans"/>
                <a:sym typeface="Quattrocento Sans"/>
              </a:rPr>
              <a:t>Tentative system model architecture:</a:t>
            </a:r>
            <a:endParaRPr sz="1800">
              <a:solidFill>
                <a:srgbClr val="695D46"/>
              </a:solidFill>
              <a:latin typeface="Quattrocento Sans"/>
              <a:ea typeface="Quattrocento Sans"/>
              <a:cs typeface="Quattrocento Sans"/>
              <a:sym typeface="Quattrocento Sans"/>
            </a:endParaRPr>
          </a:p>
        </p:txBody>
      </p:sp>
      <p:sp>
        <p:nvSpPr>
          <p:cNvPr id="226" name="Google Shape;226;g13b52c69e83_0_0"/>
          <p:cNvSpPr txBox="1"/>
          <p:nvPr/>
        </p:nvSpPr>
        <p:spPr>
          <a:xfrm>
            <a:off x="264450" y="371400"/>
            <a:ext cx="11663100" cy="707400"/>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100000"/>
              </a:lnSpc>
              <a:spcBef>
                <a:spcPts val="0"/>
              </a:spcBef>
              <a:spcAft>
                <a:spcPts val="0"/>
              </a:spcAft>
              <a:buClr>
                <a:srgbClr val="000000"/>
              </a:buClr>
              <a:buSzPts val="3600"/>
              <a:buFont typeface="Arial"/>
              <a:buNone/>
            </a:pPr>
            <a:r>
              <a:rPr b="1" lang="en-US" sz="3600">
                <a:solidFill>
                  <a:schemeClr val="dk1"/>
                </a:solidFill>
                <a:latin typeface="Quattrocento Sans"/>
                <a:ea typeface="Quattrocento Sans"/>
                <a:cs typeface="Quattrocento Sans"/>
                <a:sym typeface="Quattrocento Sans"/>
              </a:rPr>
              <a:t>Project Objectives</a:t>
            </a:r>
            <a:endParaRPr b="1" i="0" sz="3600" u="none" cap="none" strike="noStrike">
              <a:solidFill>
                <a:schemeClr val="dk1"/>
              </a:solidFill>
              <a:latin typeface="Quattrocento Sans"/>
              <a:ea typeface="Quattrocento Sans"/>
              <a:cs typeface="Quattrocento Sans"/>
              <a:sym typeface="Quattrocento Sans"/>
            </a:endParaRPr>
          </a:p>
        </p:txBody>
      </p:sp>
      <p:pic>
        <p:nvPicPr>
          <p:cNvPr id="227" name="Google Shape;227;g13b52c69e83_0_0"/>
          <p:cNvPicPr preferRelativeResize="0"/>
          <p:nvPr/>
        </p:nvPicPr>
        <p:blipFill rotWithShape="1">
          <a:blip r:embed="rId3">
            <a:alphaModFix/>
          </a:blip>
          <a:srcRect b="0" l="0" r="0" t="0"/>
          <a:stretch/>
        </p:blipFill>
        <p:spPr>
          <a:xfrm>
            <a:off x="4908625" y="210625"/>
            <a:ext cx="5770325" cy="6196977"/>
          </a:xfrm>
          <a:prstGeom prst="rect">
            <a:avLst/>
          </a:prstGeom>
          <a:noFill/>
          <a:ln>
            <a:noFill/>
          </a:ln>
        </p:spPr>
      </p:pic>
      <p:sp>
        <p:nvSpPr>
          <p:cNvPr id="228" name="Google Shape;228;g13b52c69e83_0_0"/>
          <p:cNvSpPr txBox="1"/>
          <p:nvPr>
            <p:ph idx="12" type="sldNum"/>
          </p:nvPr>
        </p:nvSpPr>
        <p:spPr>
          <a:xfrm>
            <a:off x="7761090" y="6478787"/>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229" name="Google Shape;229;g13b52c69e83_0_0"/>
          <p:cNvSpPr/>
          <p:nvPr/>
        </p:nvSpPr>
        <p:spPr>
          <a:xfrm>
            <a:off x="8661400" y="3632200"/>
            <a:ext cx="1269900" cy="1193700"/>
          </a:xfrm>
          <a:prstGeom prst="ellipse">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g11fff04e65f_0_116"/>
          <p:cNvPicPr preferRelativeResize="0"/>
          <p:nvPr/>
        </p:nvPicPr>
        <p:blipFill>
          <a:blip r:embed="rId3">
            <a:alphaModFix/>
          </a:blip>
          <a:stretch>
            <a:fillRect/>
          </a:stretch>
        </p:blipFill>
        <p:spPr>
          <a:xfrm>
            <a:off x="5650226" y="254000"/>
            <a:ext cx="5980276" cy="6045199"/>
          </a:xfrm>
          <a:prstGeom prst="rect">
            <a:avLst/>
          </a:prstGeom>
          <a:noFill/>
          <a:ln>
            <a:noFill/>
          </a:ln>
        </p:spPr>
      </p:pic>
      <p:sp>
        <p:nvSpPr>
          <p:cNvPr id="235" name="Google Shape;235;g11fff04e65f_0_116"/>
          <p:cNvSpPr txBox="1"/>
          <p:nvPr/>
        </p:nvSpPr>
        <p:spPr>
          <a:xfrm>
            <a:off x="264450" y="1078800"/>
            <a:ext cx="11663100" cy="4948800"/>
          </a:xfrm>
          <a:prstGeom prst="rect">
            <a:avLst/>
          </a:prstGeom>
          <a:noFill/>
          <a:ln>
            <a:noFill/>
          </a:ln>
        </p:spPr>
        <p:txBody>
          <a:bodyPr anchorCtr="0" anchor="t" bIns="91425" lIns="91425" spcFirstLastPara="1" rIns="91425" wrap="square" tIns="91425">
            <a:normAutofit/>
          </a:bodyPr>
          <a:lstStyle/>
          <a:p>
            <a:pPr indent="-342900" lvl="0" marL="457200" marR="0" rtl="0" algn="l">
              <a:lnSpc>
                <a:spcPct val="115000"/>
              </a:lnSpc>
              <a:spcBef>
                <a:spcPts val="0"/>
              </a:spcBef>
              <a:spcAft>
                <a:spcPts val="0"/>
              </a:spcAft>
              <a:buClr>
                <a:srgbClr val="695D46"/>
              </a:buClr>
              <a:buSzPts val="1800"/>
              <a:buFont typeface="Quattrocento Sans"/>
              <a:buChar char="●"/>
            </a:pPr>
            <a:r>
              <a:rPr b="1" lang="en-US" sz="1800">
                <a:solidFill>
                  <a:srgbClr val="695D46"/>
                </a:solidFill>
                <a:latin typeface="Quattrocento Sans"/>
                <a:ea typeface="Quattrocento Sans"/>
                <a:cs typeface="Quattrocento Sans"/>
                <a:sym typeface="Quattrocento Sans"/>
              </a:rPr>
              <a:t>Tentative workflow for the adaptive algorithm:</a:t>
            </a:r>
            <a:endParaRPr sz="1800">
              <a:solidFill>
                <a:srgbClr val="695D46"/>
              </a:solidFill>
              <a:latin typeface="Quattrocento Sans"/>
              <a:ea typeface="Quattrocento Sans"/>
              <a:cs typeface="Quattrocento Sans"/>
              <a:sym typeface="Quattrocento Sans"/>
            </a:endParaRPr>
          </a:p>
        </p:txBody>
      </p:sp>
      <p:sp>
        <p:nvSpPr>
          <p:cNvPr id="236" name="Google Shape;236;g11fff04e65f_0_116"/>
          <p:cNvSpPr txBox="1"/>
          <p:nvPr/>
        </p:nvSpPr>
        <p:spPr>
          <a:xfrm>
            <a:off x="264450" y="371400"/>
            <a:ext cx="11663100" cy="707400"/>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100000"/>
              </a:lnSpc>
              <a:spcBef>
                <a:spcPts val="0"/>
              </a:spcBef>
              <a:spcAft>
                <a:spcPts val="0"/>
              </a:spcAft>
              <a:buClr>
                <a:srgbClr val="000000"/>
              </a:buClr>
              <a:buSzPts val="3600"/>
              <a:buFont typeface="Arial"/>
              <a:buNone/>
            </a:pPr>
            <a:r>
              <a:rPr b="1" lang="en-US" sz="3600">
                <a:solidFill>
                  <a:schemeClr val="dk1"/>
                </a:solidFill>
                <a:latin typeface="Quattrocento Sans"/>
                <a:ea typeface="Quattrocento Sans"/>
                <a:cs typeface="Quattrocento Sans"/>
                <a:sym typeface="Quattrocento Sans"/>
              </a:rPr>
              <a:t>Project Objectives</a:t>
            </a:r>
            <a:endParaRPr b="1" i="0" sz="3600" u="none" cap="none" strike="noStrike">
              <a:solidFill>
                <a:schemeClr val="dk1"/>
              </a:solidFill>
              <a:latin typeface="Quattrocento Sans"/>
              <a:ea typeface="Quattrocento Sans"/>
              <a:cs typeface="Quattrocento Sans"/>
              <a:sym typeface="Quattrocento Sans"/>
            </a:endParaRPr>
          </a:p>
        </p:txBody>
      </p:sp>
      <p:cxnSp>
        <p:nvCxnSpPr>
          <p:cNvPr id="237" name="Google Shape;237;g11fff04e65f_0_116"/>
          <p:cNvCxnSpPr>
            <a:stCxn id="238" idx="1"/>
            <a:endCxn id="239" idx="3"/>
          </p:cNvCxnSpPr>
          <p:nvPr/>
        </p:nvCxnSpPr>
        <p:spPr>
          <a:xfrm rot="10800000">
            <a:off x="4495875" y="2747400"/>
            <a:ext cx="3853200" cy="0"/>
          </a:xfrm>
          <a:prstGeom prst="straightConnector1">
            <a:avLst/>
          </a:prstGeom>
          <a:noFill/>
          <a:ln cap="flat" cmpd="sng" w="28575">
            <a:solidFill>
              <a:srgbClr val="FF0000"/>
            </a:solidFill>
            <a:prstDash val="solid"/>
            <a:round/>
            <a:headEnd len="med" w="med" type="none"/>
            <a:tailEnd len="med" w="med" type="triangle"/>
          </a:ln>
        </p:spPr>
      </p:cxnSp>
      <p:sp>
        <p:nvSpPr>
          <p:cNvPr id="239" name="Google Shape;239;g11fff04e65f_0_116"/>
          <p:cNvSpPr txBox="1"/>
          <p:nvPr/>
        </p:nvSpPr>
        <p:spPr>
          <a:xfrm>
            <a:off x="742875" y="2331750"/>
            <a:ext cx="3753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a:solidFill>
                  <a:srgbClr val="FF0000"/>
                </a:solidFill>
                <a:latin typeface="Quattrocento Sans"/>
                <a:ea typeface="Quattrocento Sans"/>
                <a:cs typeface="Quattrocento Sans"/>
                <a:sym typeface="Quattrocento Sans"/>
              </a:rPr>
              <a:t>Running time:</a:t>
            </a:r>
            <a:r>
              <a:rPr lang="en-US">
                <a:solidFill>
                  <a:srgbClr val="FF0000"/>
                </a:solidFill>
                <a:latin typeface="Quattrocento Sans"/>
                <a:ea typeface="Quattrocento Sans"/>
                <a:cs typeface="Quattrocento Sans"/>
                <a:sym typeface="Quattrocento Sans"/>
              </a:rPr>
              <a:t> </a:t>
            </a:r>
            <a:r>
              <a:rPr lang="en-US">
                <a:solidFill>
                  <a:srgbClr val="FF0000"/>
                </a:solidFill>
                <a:latin typeface="Quattrocento Sans"/>
                <a:ea typeface="Quattrocento Sans"/>
                <a:cs typeface="Quattrocento Sans"/>
                <a:sym typeface="Quattrocento Sans"/>
              </a:rPr>
              <a:t>Once the model is trained, a  given DAG and system parameters are vectorized.</a:t>
            </a:r>
            <a:endParaRPr>
              <a:solidFill>
                <a:srgbClr val="FF0000"/>
              </a:solidFill>
              <a:latin typeface="Quattrocento Sans"/>
              <a:ea typeface="Quattrocento Sans"/>
              <a:cs typeface="Quattrocento Sans"/>
              <a:sym typeface="Quattrocento Sans"/>
            </a:endParaRPr>
          </a:p>
        </p:txBody>
      </p:sp>
      <p:sp>
        <p:nvSpPr>
          <p:cNvPr id="238" name="Google Shape;238;g11fff04e65f_0_116"/>
          <p:cNvSpPr txBox="1"/>
          <p:nvPr/>
        </p:nvSpPr>
        <p:spPr>
          <a:xfrm>
            <a:off x="8349075" y="2547300"/>
            <a:ext cx="30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FF0000"/>
                </a:solidFill>
                <a:latin typeface="Quattrocento Sans"/>
                <a:ea typeface="Quattrocento Sans"/>
                <a:cs typeface="Quattrocento Sans"/>
                <a:sym typeface="Quattrocento Sans"/>
              </a:rPr>
              <a:t>1</a:t>
            </a:r>
            <a:endParaRPr b="1">
              <a:solidFill>
                <a:srgbClr val="FF0000"/>
              </a:solidFill>
              <a:latin typeface="Quattrocento Sans"/>
              <a:ea typeface="Quattrocento Sans"/>
              <a:cs typeface="Quattrocento Sans"/>
              <a:sym typeface="Quattrocento Sans"/>
            </a:endParaRPr>
          </a:p>
        </p:txBody>
      </p:sp>
      <p:sp>
        <p:nvSpPr>
          <p:cNvPr id="240" name="Google Shape;240;g11fff04e65f_0_116"/>
          <p:cNvSpPr txBox="1"/>
          <p:nvPr>
            <p:ph idx="12" type="sldNum"/>
          </p:nvPr>
        </p:nvSpPr>
        <p:spPr>
          <a:xfrm>
            <a:off x="7761090" y="6478787"/>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g13b52c69e83_0_8"/>
          <p:cNvPicPr preferRelativeResize="0"/>
          <p:nvPr/>
        </p:nvPicPr>
        <p:blipFill>
          <a:blip r:embed="rId3">
            <a:alphaModFix/>
          </a:blip>
          <a:stretch>
            <a:fillRect/>
          </a:stretch>
        </p:blipFill>
        <p:spPr>
          <a:xfrm>
            <a:off x="5650226" y="254000"/>
            <a:ext cx="5980276" cy="6045199"/>
          </a:xfrm>
          <a:prstGeom prst="rect">
            <a:avLst/>
          </a:prstGeom>
          <a:noFill/>
          <a:ln>
            <a:noFill/>
          </a:ln>
        </p:spPr>
      </p:pic>
      <p:sp>
        <p:nvSpPr>
          <p:cNvPr id="246" name="Google Shape;246;g13b52c69e83_0_8"/>
          <p:cNvSpPr txBox="1"/>
          <p:nvPr/>
        </p:nvSpPr>
        <p:spPr>
          <a:xfrm>
            <a:off x="264450" y="1078800"/>
            <a:ext cx="11663100" cy="4948800"/>
          </a:xfrm>
          <a:prstGeom prst="rect">
            <a:avLst/>
          </a:prstGeom>
          <a:noFill/>
          <a:ln>
            <a:noFill/>
          </a:ln>
        </p:spPr>
        <p:txBody>
          <a:bodyPr anchorCtr="0" anchor="t" bIns="91425" lIns="91425" spcFirstLastPara="1" rIns="91425" wrap="square" tIns="91425">
            <a:normAutofit/>
          </a:bodyPr>
          <a:lstStyle/>
          <a:p>
            <a:pPr indent="-342900" lvl="0" marL="457200" marR="0" rtl="0" algn="l">
              <a:lnSpc>
                <a:spcPct val="115000"/>
              </a:lnSpc>
              <a:spcBef>
                <a:spcPts val="0"/>
              </a:spcBef>
              <a:spcAft>
                <a:spcPts val="0"/>
              </a:spcAft>
              <a:buClr>
                <a:srgbClr val="695D46"/>
              </a:buClr>
              <a:buSzPts val="1800"/>
              <a:buFont typeface="Quattrocento Sans"/>
              <a:buChar char="●"/>
            </a:pPr>
            <a:r>
              <a:rPr b="1" lang="en-US" sz="1800">
                <a:solidFill>
                  <a:srgbClr val="695D46"/>
                </a:solidFill>
                <a:latin typeface="Quattrocento Sans"/>
                <a:ea typeface="Quattrocento Sans"/>
                <a:cs typeface="Quattrocento Sans"/>
                <a:sym typeface="Quattrocento Sans"/>
              </a:rPr>
              <a:t>Tentative workflow for the adaptive algorithm:</a:t>
            </a:r>
            <a:endParaRPr sz="1800">
              <a:solidFill>
                <a:srgbClr val="695D46"/>
              </a:solidFill>
              <a:latin typeface="Quattrocento Sans"/>
              <a:ea typeface="Quattrocento Sans"/>
              <a:cs typeface="Quattrocento Sans"/>
              <a:sym typeface="Quattrocento Sans"/>
            </a:endParaRPr>
          </a:p>
        </p:txBody>
      </p:sp>
      <p:sp>
        <p:nvSpPr>
          <p:cNvPr id="247" name="Google Shape;247;g13b52c69e83_0_8"/>
          <p:cNvSpPr txBox="1"/>
          <p:nvPr/>
        </p:nvSpPr>
        <p:spPr>
          <a:xfrm>
            <a:off x="264450" y="371400"/>
            <a:ext cx="11663100" cy="707400"/>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100000"/>
              </a:lnSpc>
              <a:spcBef>
                <a:spcPts val="0"/>
              </a:spcBef>
              <a:spcAft>
                <a:spcPts val="0"/>
              </a:spcAft>
              <a:buClr>
                <a:srgbClr val="000000"/>
              </a:buClr>
              <a:buSzPts val="3600"/>
              <a:buFont typeface="Arial"/>
              <a:buNone/>
            </a:pPr>
            <a:r>
              <a:rPr b="1" lang="en-US" sz="3600">
                <a:solidFill>
                  <a:schemeClr val="dk1"/>
                </a:solidFill>
                <a:latin typeface="Quattrocento Sans"/>
                <a:ea typeface="Quattrocento Sans"/>
                <a:cs typeface="Quattrocento Sans"/>
                <a:sym typeface="Quattrocento Sans"/>
              </a:rPr>
              <a:t>Project Objectives</a:t>
            </a:r>
            <a:endParaRPr b="1" i="0" sz="3600" u="none" cap="none" strike="noStrike">
              <a:solidFill>
                <a:schemeClr val="dk1"/>
              </a:solidFill>
              <a:latin typeface="Quattrocento Sans"/>
              <a:ea typeface="Quattrocento Sans"/>
              <a:cs typeface="Quattrocento Sans"/>
              <a:sym typeface="Quattrocento Sans"/>
            </a:endParaRPr>
          </a:p>
        </p:txBody>
      </p:sp>
      <p:sp>
        <p:nvSpPr>
          <p:cNvPr id="248" name="Google Shape;248;g13b52c69e83_0_8"/>
          <p:cNvSpPr txBox="1"/>
          <p:nvPr>
            <p:ph idx="12" type="sldNum"/>
          </p:nvPr>
        </p:nvSpPr>
        <p:spPr>
          <a:xfrm>
            <a:off x="7761090" y="6478787"/>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cxnSp>
        <p:nvCxnSpPr>
          <p:cNvPr id="249" name="Google Shape;249;g13b52c69e83_0_8"/>
          <p:cNvCxnSpPr>
            <a:stCxn id="250" idx="1"/>
            <a:endCxn id="251" idx="3"/>
          </p:cNvCxnSpPr>
          <p:nvPr/>
        </p:nvCxnSpPr>
        <p:spPr>
          <a:xfrm rot="10800000">
            <a:off x="6223075" y="4036450"/>
            <a:ext cx="2176800" cy="0"/>
          </a:xfrm>
          <a:prstGeom prst="straightConnector1">
            <a:avLst/>
          </a:prstGeom>
          <a:noFill/>
          <a:ln cap="flat" cmpd="sng" w="28575">
            <a:solidFill>
              <a:srgbClr val="FF0000"/>
            </a:solidFill>
            <a:prstDash val="solid"/>
            <a:round/>
            <a:headEnd len="med" w="med" type="none"/>
            <a:tailEnd len="med" w="med" type="triangle"/>
          </a:ln>
        </p:spPr>
      </p:cxnSp>
      <p:sp>
        <p:nvSpPr>
          <p:cNvPr id="251" name="Google Shape;251;g13b52c69e83_0_8"/>
          <p:cNvSpPr txBox="1"/>
          <p:nvPr/>
        </p:nvSpPr>
        <p:spPr>
          <a:xfrm>
            <a:off x="2470075" y="3513100"/>
            <a:ext cx="3753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FF0000"/>
                </a:solidFill>
                <a:latin typeface="Quattrocento Sans"/>
                <a:ea typeface="Quattrocento Sans"/>
                <a:cs typeface="Quattrocento Sans"/>
                <a:sym typeface="Quattrocento Sans"/>
              </a:rPr>
              <a:t>Running time:</a:t>
            </a:r>
            <a:r>
              <a:rPr lang="en-US">
                <a:solidFill>
                  <a:srgbClr val="FF0000"/>
                </a:solidFill>
                <a:latin typeface="Quattrocento Sans"/>
                <a:ea typeface="Quattrocento Sans"/>
                <a:cs typeface="Quattrocento Sans"/>
                <a:sym typeface="Quattrocento Sans"/>
              </a:rPr>
              <a:t> Predictions about the cost (e.g., complete DAG execution time, energy consumption, etc.) of each CPU-GPU configuration are generated.</a:t>
            </a:r>
            <a:endParaRPr>
              <a:solidFill>
                <a:srgbClr val="FF0000"/>
              </a:solidFill>
              <a:latin typeface="Quattrocento Sans"/>
              <a:ea typeface="Quattrocento Sans"/>
              <a:cs typeface="Quattrocento Sans"/>
              <a:sym typeface="Quattrocento Sans"/>
            </a:endParaRPr>
          </a:p>
        </p:txBody>
      </p:sp>
      <p:sp>
        <p:nvSpPr>
          <p:cNvPr id="250" name="Google Shape;250;g13b52c69e83_0_8"/>
          <p:cNvSpPr txBox="1"/>
          <p:nvPr/>
        </p:nvSpPr>
        <p:spPr>
          <a:xfrm>
            <a:off x="8399875" y="3836350"/>
            <a:ext cx="30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FF0000"/>
                </a:solidFill>
                <a:latin typeface="Quattrocento Sans"/>
                <a:ea typeface="Quattrocento Sans"/>
                <a:cs typeface="Quattrocento Sans"/>
                <a:sym typeface="Quattrocento Sans"/>
              </a:rPr>
              <a:t>2</a:t>
            </a:r>
            <a:endParaRPr b="1">
              <a:solidFill>
                <a:srgbClr val="FF0000"/>
              </a:solidFill>
              <a:latin typeface="Quattrocento Sans"/>
              <a:ea typeface="Quattrocento Sans"/>
              <a:cs typeface="Quattrocento Sans"/>
              <a:sym typeface="Quattrocento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g13b52c69e83_0_18"/>
          <p:cNvPicPr preferRelativeResize="0"/>
          <p:nvPr/>
        </p:nvPicPr>
        <p:blipFill>
          <a:blip r:embed="rId3">
            <a:alphaModFix/>
          </a:blip>
          <a:stretch>
            <a:fillRect/>
          </a:stretch>
        </p:blipFill>
        <p:spPr>
          <a:xfrm>
            <a:off x="5650226" y="254000"/>
            <a:ext cx="5980276" cy="6045199"/>
          </a:xfrm>
          <a:prstGeom prst="rect">
            <a:avLst/>
          </a:prstGeom>
          <a:noFill/>
          <a:ln>
            <a:noFill/>
          </a:ln>
        </p:spPr>
      </p:pic>
      <p:sp>
        <p:nvSpPr>
          <p:cNvPr id="257" name="Google Shape;257;g13b52c69e83_0_18"/>
          <p:cNvSpPr txBox="1"/>
          <p:nvPr/>
        </p:nvSpPr>
        <p:spPr>
          <a:xfrm>
            <a:off x="264450" y="1078800"/>
            <a:ext cx="11663100" cy="4948800"/>
          </a:xfrm>
          <a:prstGeom prst="rect">
            <a:avLst/>
          </a:prstGeom>
          <a:noFill/>
          <a:ln>
            <a:noFill/>
          </a:ln>
        </p:spPr>
        <p:txBody>
          <a:bodyPr anchorCtr="0" anchor="t" bIns="91425" lIns="91425" spcFirstLastPara="1" rIns="91425" wrap="square" tIns="91425">
            <a:normAutofit/>
          </a:bodyPr>
          <a:lstStyle/>
          <a:p>
            <a:pPr indent="-342900" lvl="0" marL="457200" marR="0" rtl="0" algn="l">
              <a:lnSpc>
                <a:spcPct val="115000"/>
              </a:lnSpc>
              <a:spcBef>
                <a:spcPts val="0"/>
              </a:spcBef>
              <a:spcAft>
                <a:spcPts val="0"/>
              </a:spcAft>
              <a:buClr>
                <a:srgbClr val="695D46"/>
              </a:buClr>
              <a:buSzPts val="1800"/>
              <a:buFont typeface="Quattrocento Sans"/>
              <a:buChar char="●"/>
            </a:pPr>
            <a:r>
              <a:rPr b="1" lang="en-US" sz="1800">
                <a:solidFill>
                  <a:srgbClr val="695D46"/>
                </a:solidFill>
                <a:latin typeface="Quattrocento Sans"/>
                <a:ea typeface="Quattrocento Sans"/>
                <a:cs typeface="Quattrocento Sans"/>
                <a:sym typeface="Quattrocento Sans"/>
              </a:rPr>
              <a:t>Tentative workflow for the adaptive algorithm:</a:t>
            </a:r>
            <a:endParaRPr sz="1800">
              <a:solidFill>
                <a:srgbClr val="695D46"/>
              </a:solidFill>
              <a:latin typeface="Quattrocento Sans"/>
              <a:ea typeface="Quattrocento Sans"/>
              <a:cs typeface="Quattrocento Sans"/>
              <a:sym typeface="Quattrocento Sans"/>
            </a:endParaRPr>
          </a:p>
        </p:txBody>
      </p:sp>
      <p:sp>
        <p:nvSpPr>
          <p:cNvPr id="258" name="Google Shape;258;g13b52c69e83_0_18"/>
          <p:cNvSpPr txBox="1"/>
          <p:nvPr/>
        </p:nvSpPr>
        <p:spPr>
          <a:xfrm>
            <a:off x="264450" y="371400"/>
            <a:ext cx="11663100" cy="707400"/>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100000"/>
              </a:lnSpc>
              <a:spcBef>
                <a:spcPts val="0"/>
              </a:spcBef>
              <a:spcAft>
                <a:spcPts val="0"/>
              </a:spcAft>
              <a:buClr>
                <a:srgbClr val="000000"/>
              </a:buClr>
              <a:buSzPts val="3600"/>
              <a:buFont typeface="Arial"/>
              <a:buNone/>
            </a:pPr>
            <a:r>
              <a:rPr b="1" lang="en-US" sz="3600">
                <a:solidFill>
                  <a:schemeClr val="dk1"/>
                </a:solidFill>
                <a:latin typeface="Quattrocento Sans"/>
                <a:ea typeface="Quattrocento Sans"/>
                <a:cs typeface="Quattrocento Sans"/>
                <a:sym typeface="Quattrocento Sans"/>
              </a:rPr>
              <a:t>Project Objectives</a:t>
            </a:r>
            <a:endParaRPr b="1" i="0" sz="3600" u="none" cap="none" strike="noStrike">
              <a:solidFill>
                <a:schemeClr val="dk1"/>
              </a:solidFill>
              <a:latin typeface="Quattrocento Sans"/>
              <a:ea typeface="Quattrocento Sans"/>
              <a:cs typeface="Quattrocento Sans"/>
              <a:sym typeface="Quattrocento Sans"/>
            </a:endParaRPr>
          </a:p>
        </p:txBody>
      </p:sp>
      <p:sp>
        <p:nvSpPr>
          <p:cNvPr id="259" name="Google Shape;259;g13b52c69e83_0_18"/>
          <p:cNvSpPr txBox="1"/>
          <p:nvPr>
            <p:ph idx="12" type="sldNum"/>
          </p:nvPr>
        </p:nvSpPr>
        <p:spPr>
          <a:xfrm>
            <a:off x="7761090" y="6478787"/>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cxnSp>
        <p:nvCxnSpPr>
          <p:cNvPr id="260" name="Google Shape;260;g13b52c69e83_0_18"/>
          <p:cNvCxnSpPr>
            <a:stCxn id="261" idx="1"/>
            <a:endCxn id="262" idx="3"/>
          </p:cNvCxnSpPr>
          <p:nvPr/>
        </p:nvCxnSpPr>
        <p:spPr>
          <a:xfrm rot="10800000">
            <a:off x="6197675" y="4988950"/>
            <a:ext cx="2176800" cy="0"/>
          </a:xfrm>
          <a:prstGeom prst="straightConnector1">
            <a:avLst/>
          </a:prstGeom>
          <a:noFill/>
          <a:ln cap="flat" cmpd="sng" w="28575">
            <a:solidFill>
              <a:srgbClr val="FF0000"/>
            </a:solidFill>
            <a:prstDash val="solid"/>
            <a:round/>
            <a:headEnd len="med" w="med" type="none"/>
            <a:tailEnd len="med" w="med" type="triangle"/>
          </a:ln>
        </p:spPr>
      </p:cxnSp>
      <p:sp>
        <p:nvSpPr>
          <p:cNvPr id="262" name="Google Shape;262;g13b52c69e83_0_18"/>
          <p:cNvSpPr txBox="1"/>
          <p:nvPr/>
        </p:nvSpPr>
        <p:spPr>
          <a:xfrm>
            <a:off x="2444675" y="4250200"/>
            <a:ext cx="3753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FF0000"/>
                </a:solidFill>
                <a:latin typeface="Quattrocento Sans"/>
                <a:ea typeface="Quattrocento Sans"/>
                <a:cs typeface="Quattrocento Sans"/>
                <a:sym typeface="Quattrocento Sans"/>
              </a:rPr>
              <a:t>Running time:</a:t>
            </a:r>
            <a:r>
              <a:rPr lang="en-US">
                <a:solidFill>
                  <a:srgbClr val="FF0000"/>
                </a:solidFill>
                <a:latin typeface="Quattrocento Sans"/>
                <a:ea typeface="Quattrocento Sans"/>
                <a:cs typeface="Quattrocento Sans"/>
                <a:sym typeface="Quattrocento Sans"/>
              </a:rPr>
              <a:t> The hardware selector chooses the best CPU-GPU configuration in terms of cost predictions to build a draft of the best execution plan (for each task in the DAG). This information is sent as hints to the data processing engine.</a:t>
            </a:r>
            <a:endParaRPr>
              <a:solidFill>
                <a:srgbClr val="FF0000"/>
              </a:solidFill>
              <a:latin typeface="Quattrocento Sans"/>
              <a:ea typeface="Quattrocento Sans"/>
              <a:cs typeface="Quattrocento Sans"/>
              <a:sym typeface="Quattrocento Sans"/>
            </a:endParaRPr>
          </a:p>
        </p:txBody>
      </p:sp>
      <p:sp>
        <p:nvSpPr>
          <p:cNvPr id="261" name="Google Shape;261;g13b52c69e83_0_18"/>
          <p:cNvSpPr txBox="1"/>
          <p:nvPr/>
        </p:nvSpPr>
        <p:spPr>
          <a:xfrm>
            <a:off x="8374475" y="4788850"/>
            <a:ext cx="30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FF0000"/>
                </a:solidFill>
                <a:latin typeface="Quattrocento Sans"/>
                <a:ea typeface="Quattrocento Sans"/>
                <a:cs typeface="Quattrocento Sans"/>
                <a:sym typeface="Quattrocento Sans"/>
              </a:rPr>
              <a:t>3</a:t>
            </a:r>
            <a:endParaRPr b="1">
              <a:solidFill>
                <a:srgbClr val="FF0000"/>
              </a:solidFill>
              <a:latin typeface="Quattrocento Sans"/>
              <a:ea typeface="Quattrocento Sans"/>
              <a:cs typeface="Quattrocento Sans"/>
              <a:sym typeface="Quattrocento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g11fff04e65f_0_149"/>
          <p:cNvPicPr preferRelativeResize="0"/>
          <p:nvPr/>
        </p:nvPicPr>
        <p:blipFill rotWithShape="1">
          <a:blip r:embed="rId3">
            <a:alphaModFix/>
          </a:blip>
          <a:srcRect b="19" l="0" r="0" t="29"/>
          <a:stretch/>
        </p:blipFill>
        <p:spPr>
          <a:xfrm>
            <a:off x="4251030" y="154432"/>
            <a:ext cx="7424927" cy="6044186"/>
          </a:xfrm>
          <a:prstGeom prst="rect">
            <a:avLst/>
          </a:prstGeom>
          <a:noFill/>
          <a:ln>
            <a:noFill/>
          </a:ln>
        </p:spPr>
      </p:pic>
      <p:sp>
        <p:nvSpPr>
          <p:cNvPr id="268" name="Google Shape;268;g11fff04e65f_0_149"/>
          <p:cNvSpPr txBox="1"/>
          <p:nvPr/>
        </p:nvSpPr>
        <p:spPr>
          <a:xfrm>
            <a:off x="264450" y="1078800"/>
            <a:ext cx="11663100" cy="4948800"/>
          </a:xfrm>
          <a:prstGeom prst="rect">
            <a:avLst/>
          </a:prstGeom>
          <a:noFill/>
          <a:ln>
            <a:noFill/>
          </a:ln>
        </p:spPr>
        <p:txBody>
          <a:bodyPr anchorCtr="0" anchor="t" bIns="91425" lIns="91425" spcFirstLastPara="1" rIns="91425" wrap="square" tIns="91425">
            <a:normAutofit/>
          </a:bodyPr>
          <a:lstStyle/>
          <a:p>
            <a:pPr indent="-342900" lvl="0" marL="457200" marR="0" rtl="0" algn="l">
              <a:lnSpc>
                <a:spcPct val="115000"/>
              </a:lnSpc>
              <a:spcBef>
                <a:spcPts val="0"/>
              </a:spcBef>
              <a:spcAft>
                <a:spcPts val="0"/>
              </a:spcAft>
              <a:buClr>
                <a:srgbClr val="695D46"/>
              </a:buClr>
              <a:buSzPts val="1800"/>
              <a:buFont typeface="Quattrocento Sans"/>
              <a:buChar char="●"/>
            </a:pPr>
            <a:r>
              <a:rPr b="1" lang="en-US" sz="1800">
                <a:solidFill>
                  <a:srgbClr val="695D46"/>
                </a:solidFill>
                <a:latin typeface="Quattrocento Sans"/>
                <a:ea typeface="Quattrocento Sans"/>
                <a:cs typeface="Quattrocento Sans"/>
                <a:sym typeface="Quattrocento Sans"/>
              </a:rPr>
              <a:t>Tentative workflow for the adaptive algorithm:</a:t>
            </a:r>
            <a:endParaRPr sz="1800">
              <a:solidFill>
                <a:srgbClr val="695D46"/>
              </a:solidFill>
              <a:latin typeface="Quattrocento Sans"/>
              <a:ea typeface="Quattrocento Sans"/>
              <a:cs typeface="Quattrocento Sans"/>
              <a:sym typeface="Quattrocento Sans"/>
            </a:endParaRPr>
          </a:p>
        </p:txBody>
      </p:sp>
      <p:sp>
        <p:nvSpPr>
          <p:cNvPr id="269" name="Google Shape;269;g11fff04e65f_0_149"/>
          <p:cNvSpPr txBox="1"/>
          <p:nvPr/>
        </p:nvSpPr>
        <p:spPr>
          <a:xfrm>
            <a:off x="264450" y="371400"/>
            <a:ext cx="11663100" cy="707400"/>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100000"/>
              </a:lnSpc>
              <a:spcBef>
                <a:spcPts val="0"/>
              </a:spcBef>
              <a:spcAft>
                <a:spcPts val="0"/>
              </a:spcAft>
              <a:buClr>
                <a:srgbClr val="000000"/>
              </a:buClr>
              <a:buSzPts val="3600"/>
              <a:buFont typeface="Arial"/>
              <a:buNone/>
            </a:pPr>
            <a:r>
              <a:rPr b="1" lang="en-US" sz="3600">
                <a:solidFill>
                  <a:schemeClr val="dk1"/>
                </a:solidFill>
                <a:latin typeface="Quattrocento Sans"/>
                <a:ea typeface="Quattrocento Sans"/>
                <a:cs typeface="Quattrocento Sans"/>
                <a:sym typeface="Quattrocento Sans"/>
              </a:rPr>
              <a:t>Project Objectives</a:t>
            </a:r>
            <a:endParaRPr b="1" i="0" sz="3600" u="none" cap="none" strike="noStrike">
              <a:solidFill>
                <a:schemeClr val="dk1"/>
              </a:solidFill>
              <a:latin typeface="Quattrocento Sans"/>
              <a:ea typeface="Quattrocento Sans"/>
              <a:cs typeface="Quattrocento Sans"/>
              <a:sym typeface="Quattrocento Sans"/>
            </a:endParaRPr>
          </a:p>
        </p:txBody>
      </p:sp>
      <p:cxnSp>
        <p:nvCxnSpPr>
          <p:cNvPr id="270" name="Google Shape;270;g11fff04e65f_0_149"/>
          <p:cNvCxnSpPr>
            <a:stCxn id="271" idx="1"/>
            <a:endCxn id="272" idx="3"/>
          </p:cNvCxnSpPr>
          <p:nvPr/>
        </p:nvCxnSpPr>
        <p:spPr>
          <a:xfrm flipH="1">
            <a:off x="4251000" y="2461650"/>
            <a:ext cx="3940500" cy="330600"/>
          </a:xfrm>
          <a:prstGeom prst="straightConnector1">
            <a:avLst/>
          </a:prstGeom>
          <a:noFill/>
          <a:ln cap="flat" cmpd="sng" w="28575">
            <a:solidFill>
              <a:schemeClr val="accent6"/>
            </a:solidFill>
            <a:prstDash val="solid"/>
            <a:round/>
            <a:headEnd len="med" w="med" type="none"/>
            <a:tailEnd len="med" w="med" type="triangle"/>
          </a:ln>
        </p:spPr>
      </p:cxnSp>
      <p:sp>
        <p:nvSpPr>
          <p:cNvPr id="272" name="Google Shape;272;g11fff04e65f_0_149"/>
          <p:cNvSpPr txBox="1"/>
          <p:nvPr/>
        </p:nvSpPr>
        <p:spPr>
          <a:xfrm>
            <a:off x="498025" y="2376450"/>
            <a:ext cx="3753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accent6"/>
                </a:solidFill>
                <a:latin typeface="Quattrocento Sans"/>
                <a:ea typeface="Quattrocento Sans"/>
                <a:cs typeface="Quattrocento Sans"/>
                <a:sym typeface="Quattrocento Sans"/>
              </a:rPr>
              <a:t>Training: </a:t>
            </a:r>
            <a:r>
              <a:rPr lang="en-US">
                <a:solidFill>
                  <a:schemeClr val="accent6"/>
                </a:solidFill>
                <a:latin typeface="Quattrocento Sans"/>
                <a:ea typeface="Quattrocento Sans"/>
                <a:cs typeface="Quattrocento Sans"/>
                <a:sym typeface="Quattrocento Sans"/>
              </a:rPr>
              <a:t>A set of DAG  and system parameters are vectorized and used as input for the learning model.</a:t>
            </a:r>
            <a:endParaRPr>
              <a:solidFill>
                <a:schemeClr val="accent6"/>
              </a:solidFill>
              <a:latin typeface="Quattrocento Sans"/>
              <a:ea typeface="Quattrocento Sans"/>
              <a:cs typeface="Quattrocento Sans"/>
              <a:sym typeface="Quattrocento Sans"/>
            </a:endParaRPr>
          </a:p>
        </p:txBody>
      </p:sp>
      <p:sp>
        <p:nvSpPr>
          <p:cNvPr id="271" name="Google Shape;271;g11fff04e65f_0_149"/>
          <p:cNvSpPr txBox="1"/>
          <p:nvPr/>
        </p:nvSpPr>
        <p:spPr>
          <a:xfrm>
            <a:off x="8191500" y="2261550"/>
            <a:ext cx="30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accent6"/>
                </a:solidFill>
                <a:latin typeface="Quattrocento Sans"/>
                <a:ea typeface="Quattrocento Sans"/>
                <a:cs typeface="Quattrocento Sans"/>
                <a:sym typeface="Quattrocento Sans"/>
              </a:rPr>
              <a:t>1</a:t>
            </a:r>
            <a:endParaRPr b="1">
              <a:solidFill>
                <a:schemeClr val="accent6"/>
              </a:solidFill>
              <a:latin typeface="Quattrocento Sans"/>
              <a:ea typeface="Quattrocento Sans"/>
              <a:cs typeface="Quattrocento Sans"/>
              <a:sym typeface="Quattrocento Sans"/>
            </a:endParaRPr>
          </a:p>
        </p:txBody>
      </p:sp>
      <p:sp>
        <p:nvSpPr>
          <p:cNvPr id="273" name="Google Shape;273;g11fff04e65f_0_149"/>
          <p:cNvSpPr txBox="1"/>
          <p:nvPr>
            <p:ph idx="12" type="sldNum"/>
          </p:nvPr>
        </p:nvSpPr>
        <p:spPr>
          <a:xfrm>
            <a:off x="7761090" y="6478787"/>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g13b52c69e83_0_35"/>
          <p:cNvPicPr preferRelativeResize="0"/>
          <p:nvPr/>
        </p:nvPicPr>
        <p:blipFill rotWithShape="1">
          <a:blip r:embed="rId3">
            <a:alphaModFix/>
          </a:blip>
          <a:srcRect b="19" l="0" r="0" t="29"/>
          <a:stretch/>
        </p:blipFill>
        <p:spPr>
          <a:xfrm>
            <a:off x="4251030" y="154432"/>
            <a:ext cx="7424927" cy="6044186"/>
          </a:xfrm>
          <a:prstGeom prst="rect">
            <a:avLst/>
          </a:prstGeom>
          <a:noFill/>
          <a:ln>
            <a:noFill/>
          </a:ln>
        </p:spPr>
      </p:pic>
      <p:sp>
        <p:nvSpPr>
          <p:cNvPr id="279" name="Google Shape;279;g13b52c69e83_0_35"/>
          <p:cNvSpPr txBox="1"/>
          <p:nvPr/>
        </p:nvSpPr>
        <p:spPr>
          <a:xfrm>
            <a:off x="264450" y="1078800"/>
            <a:ext cx="11663100" cy="4948800"/>
          </a:xfrm>
          <a:prstGeom prst="rect">
            <a:avLst/>
          </a:prstGeom>
          <a:noFill/>
          <a:ln>
            <a:noFill/>
          </a:ln>
        </p:spPr>
        <p:txBody>
          <a:bodyPr anchorCtr="0" anchor="t" bIns="91425" lIns="91425" spcFirstLastPara="1" rIns="91425" wrap="square" tIns="91425">
            <a:normAutofit/>
          </a:bodyPr>
          <a:lstStyle/>
          <a:p>
            <a:pPr indent="-342900" lvl="0" marL="457200" marR="0" rtl="0" algn="l">
              <a:lnSpc>
                <a:spcPct val="115000"/>
              </a:lnSpc>
              <a:spcBef>
                <a:spcPts val="0"/>
              </a:spcBef>
              <a:spcAft>
                <a:spcPts val="0"/>
              </a:spcAft>
              <a:buClr>
                <a:srgbClr val="695D46"/>
              </a:buClr>
              <a:buSzPts val="1800"/>
              <a:buFont typeface="Quattrocento Sans"/>
              <a:buChar char="●"/>
            </a:pPr>
            <a:r>
              <a:rPr b="1" lang="en-US" sz="1800">
                <a:solidFill>
                  <a:srgbClr val="695D46"/>
                </a:solidFill>
                <a:latin typeface="Quattrocento Sans"/>
                <a:ea typeface="Quattrocento Sans"/>
                <a:cs typeface="Quattrocento Sans"/>
                <a:sym typeface="Quattrocento Sans"/>
              </a:rPr>
              <a:t>Tentative workflow for the adaptive algorithm:</a:t>
            </a:r>
            <a:endParaRPr sz="1800">
              <a:solidFill>
                <a:srgbClr val="695D46"/>
              </a:solidFill>
              <a:latin typeface="Quattrocento Sans"/>
              <a:ea typeface="Quattrocento Sans"/>
              <a:cs typeface="Quattrocento Sans"/>
              <a:sym typeface="Quattrocento Sans"/>
            </a:endParaRPr>
          </a:p>
        </p:txBody>
      </p:sp>
      <p:sp>
        <p:nvSpPr>
          <p:cNvPr id="280" name="Google Shape;280;g13b52c69e83_0_35"/>
          <p:cNvSpPr txBox="1"/>
          <p:nvPr/>
        </p:nvSpPr>
        <p:spPr>
          <a:xfrm>
            <a:off x="264450" y="371400"/>
            <a:ext cx="11663100" cy="707400"/>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100000"/>
              </a:lnSpc>
              <a:spcBef>
                <a:spcPts val="0"/>
              </a:spcBef>
              <a:spcAft>
                <a:spcPts val="0"/>
              </a:spcAft>
              <a:buClr>
                <a:srgbClr val="000000"/>
              </a:buClr>
              <a:buSzPts val="3600"/>
              <a:buFont typeface="Arial"/>
              <a:buNone/>
            </a:pPr>
            <a:r>
              <a:rPr b="1" lang="en-US" sz="3600">
                <a:solidFill>
                  <a:schemeClr val="dk1"/>
                </a:solidFill>
                <a:latin typeface="Quattrocento Sans"/>
                <a:ea typeface="Quattrocento Sans"/>
                <a:cs typeface="Quattrocento Sans"/>
                <a:sym typeface="Quattrocento Sans"/>
              </a:rPr>
              <a:t>Project Objectives</a:t>
            </a:r>
            <a:endParaRPr b="1" i="0" sz="3600" u="none" cap="none" strike="noStrike">
              <a:solidFill>
                <a:schemeClr val="dk1"/>
              </a:solidFill>
              <a:latin typeface="Quattrocento Sans"/>
              <a:ea typeface="Quattrocento Sans"/>
              <a:cs typeface="Quattrocento Sans"/>
              <a:sym typeface="Quattrocento Sans"/>
            </a:endParaRPr>
          </a:p>
        </p:txBody>
      </p:sp>
      <p:sp>
        <p:nvSpPr>
          <p:cNvPr id="281" name="Google Shape;281;g13b52c69e83_0_35"/>
          <p:cNvSpPr txBox="1"/>
          <p:nvPr>
            <p:ph idx="12" type="sldNum"/>
          </p:nvPr>
        </p:nvSpPr>
        <p:spPr>
          <a:xfrm>
            <a:off x="7761090" y="6478787"/>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cxnSp>
        <p:nvCxnSpPr>
          <p:cNvPr id="282" name="Google Shape;282;g13b52c69e83_0_35"/>
          <p:cNvCxnSpPr>
            <a:stCxn id="283" idx="1"/>
            <a:endCxn id="284" idx="3"/>
          </p:cNvCxnSpPr>
          <p:nvPr/>
        </p:nvCxnSpPr>
        <p:spPr>
          <a:xfrm rot="10800000">
            <a:off x="5029050" y="4804800"/>
            <a:ext cx="3753000" cy="0"/>
          </a:xfrm>
          <a:prstGeom prst="straightConnector1">
            <a:avLst/>
          </a:prstGeom>
          <a:noFill/>
          <a:ln cap="flat" cmpd="sng" w="28575">
            <a:solidFill>
              <a:schemeClr val="accent6"/>
            </a:solidFill>
            <a:prstDash val="solid"/>
            <a:round/>
            <a:headEnd len="med" w="med" type="none"/>
            <a:tailEnd len="med" w="med" type="triangle"/>
          </a:ln>
        </p:spPr>
      </p:cxnSp>
      <p:sp>
        <p:nvSpPr>
          <p:cNvPr id="284" name="Google Shape;284;g13b52c69e83_0_35"/>
          <p:cNvSpPr txBox="1"/>
          <p:nvPr/>
        </p:nvSpPr>
        <p:spPr>
          <a:xfrm>
            <a:off x="742950" y="4497000"/>
            <a:ext cx="4286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accent6"/>
                </a:solidFill>
                <a:latin typeface="Quattrocento Sans"/>
                <a:ea typeface="Quattrocento Sans"/>
                <a:cs typeface="Quattrocento Sans"/>
                <a:sym typeface="Quattrocento Sans"/>
              </a:rPr>
              <a:t>Training: </a:t>
            </a:r>
            <a:r>
              <a:rPr lang="en-US">
                <a:solidFill>
                  <a:schemeClr val="accent6"/>
                </a:solidFill>
                <a:latin typeface="Quattrocento Sans"/>
                <a:ea typeface="Quattrocento Sans"/>
                <a:cs typeface="Quattrocento Sans"/>
                <a:sym typeface="Quattrocento Sans"/>
              </a:rPr>
              <a:t>Feedback gathered from the proposed hints.</a:t>
            </a:r>
            <a:endParaRPr>
              <a:solidFill>
                <a:schemeClr val="accent6"/>
              </a:solidFill>
              <a:latin typeface="Quattrocento Sans"/>
              <a:ea typeface="Quattrocento Sans"/>
              <a:cs typeface="Quattrocento Sans"/>
              <a:sym typeface="Quattrocento Sans"/>
            </a:endParaRPr>
          </a:p>
          <a:p>
            <a:pPr indent="0" lvl="0" marL="0" rtl="0" algn="l">
              <a:spcBef>
                <a:spcPts val="0"/>
              </a:spcBef>
              <a:spcAft>
                <a:spcPts val="0"/>
              </a:spcAft>
              <a:buNone/>
            </a:pPr>
            <a:r>
              <a:rPr lang="en-US">
                <a:solidFill>
                  <a:schemeClr val="accent6"/>
                </a:solidFill>
                <a:latin typeface="Quattrocento Sans"/>
                <a:ea typeface="Quattrocento Sans"/>
                <a:cs typeface="Quattrocento Sans"/>
                <a:sym typeface="Quattrocento Sans"/>
              </a:rPr>
              <a:t>  </a:t>
            </a:r>
            <a:endParaRPr>
              <a:solidFill>
                <a:schemeClr val="accent6"/>
              </a:solidFill>
              <a:latin typeface="Quattrocento Sans"/>
              <a:ea typeface="Quattrocento Sans"/>
              <a:cs typeface="Quattrocento Sans"/>
              <a:sym typeface="Quattrocento Sans"/>
            </a:endParaRPr>
          </a:p>
        </p:txBody>
      </p:sp>
      <p:sp>
        <p:nvSpPr>
          <p:cNvPr id="283" name="Google Shape;283;g13b52c69e83_0_35"/>
          <p:cNvSpPr txBox="1"/>
          <p:nvPr/>
        </p:nvSpPr>
        <p:spPr>
          <a:xfrm>
            <a:off x="8782050" y="4604700"/>
            <a:ext cx="30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accent6"/>
                </a:solidFill>
                <a:latin typeface="Quattrocento Sans"/>
                <a:ea typeface="Quattrocento Sans"/>
                <a:cs typeface="Quattrocento Sans"/>
                <a:sym typeface="Quattrocento Sans"/>
              </a:rPr>
              <a:t>2</a:t>
            </a:r>
            <a:endParaRPr b="1">
              <a:solidFill>
                <a:schemeClr val="accent6"/>
              </a:solidFill>
              <a:latin typeface="Quattrocento Sans"/>
              <a:ea typeface="Quattrocento Sans"/>
              <a:cs typeface="Quattrocento Sans"/>
              <a:sym typeface="Quattrocento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g13b52c69e83_0_45"/>
          <p:cNvPicPr preferRelativeResize="0"/>
          <p:nvPr/>
        </p:nvPicPr>
        <p:blipFill rotWithShape="1">
          <a:blip r:embed="rId3">
            <a:alphaModFix/>
          </a:blip>
          <a:srcRect b="19" l="0" r="0" t="29"/>
          <a:stretch/>
        </p:blipFill>
        <p:spPr>
          <a:xfrm>
            <a:off x="4251030" y="154432"/>
            <a:ext cx="7424927" cy="6044186"/>
          </a:xfrm>
          <a:prstGeom prst="rect">
            <a:avLst/>
          </a:prstGeom>
          <a:noFill/>
          <a:ln>
            <a:noFill/>
          </a:ln>
        </p:spPr>
      </p:pic>
      <p:sp>
        <p:nvSpPr>
          <p:cNvPr id="290" name="Google Shape;290;g13b52c69e83_0_45"/>
          <p:cNvSpPr txBox="1"/>
          <p:nvPr/>
        </p:nvSpPr>
        <p:spPr>
          <a:xfrm>
            <a:off x="264450" y="1078800"/>
            <a:ext cx="11663100" cy="4948800"/>
          </a:xfrm>
          <a:prstGeom prst="rect">
            <a:avLst/>
          </a:prstGeom>
          <a:noFill/>
          <a:ln>
            <a:noFill/>
          </a:ln>
        </p:spPr>
        <p:txBody>
          <a:bodyPr anchorCtr="0" anchor="t" bIns="91425" lIns="91425" spcFirstLastPara="1" rIns="91425" wrap="square" tIns="91425">
            <a:normAutofit/>
          </a:bodyPr>
          <a:lstStyle/>
          <a:p>
            <a:pPr indent="-342900" lvl="0" marL="457200" marR="0" rtl="0" algn="l">
              <a:lnSpc>
                <a:spcPct val="115000"/>
              </a:lnSpc>
              <a:spcBef>
                <a:spcPts val="0"/>
              </a:spcBef>
              <a:spcAft>
                <a:spcPts val="0"/>
              </a:spcAft>
              <a:buClr>
                <a:srgbClr val="695D46"/>
              </a:buClr>
              <a:buSzPts val="1800"/>
              <a:buFont typeface="Quattrocento Sans"/>
              <a:buChar char="●"/>
            </a:pPr>
            <a:r>
              <a:rPr b="1" lang="en-US" sz="1800">
                <a:solidFill>
                  <a:srgbClr val="695D46"/>
                </a:solidFill>
                <a:latin typeface="Quattrocento Sans"/>
                <a:ea typeface="Quattrocento Sans"/>
                <a:cs typeface="Quattrocento Sans"/>
                <a:sym typeface="Quattrocento Sans"/>
              </a:rPr>
              <a:t>Tentative workflow for the adaptive algorithm:</a:t>
            </a:r>
            <a:endParaRPr sz="1800">
              <a:solidFill>
                <a:srgbClr val="695D46"/>
              </a:solidFill>
              <a:latin typeface="Quattrocento Sans"/>
              <a:ea typeface="Quattrocento Sans"/>
              <a:cs typeface="Quattrocento Sans"/>
              <a:sym typeface="Quattrocento Sans"/>
            </a:endParaRPr>
          </a:p>
        </p:txBody>
      </p:sp>
      <p:sp>
        <p:nvSpPr>
          <p:cNvPr id="291" name="Google Shape;291;g13b52c69e83_0_45"/>
          <p:cNvSpPr txBox="1"/>
          <p:nvPr/>
        </p:nvSpPr>
        <p:spPr>
          <a:xfrm>
            <a:off x="264450" y="371400"/>
            <a:ext cx="11663100" cy="707400"/>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100000"/>
              </a:lnSpc>
              <a:spcBef>
                <a:spcPts val="0"/>
              </a:spcBef>
              <a:spcAft>
                <a:spcPts val="0"/>
              </a:spcAft>
              <a:buClr>
                <a:srgbClr val="000000"/>
              </a:buClr>
              <a:buSzPts val="3600"/>
              <a:buFont typeface="Arial"/>
              <a:buNone/>
            </a:pPr>
            <a:r>
              <a:rPr b="1" lang="en-US" sz="3600">
                <a:solidFill>
                  <a:schemeClr val="dk1"/>
                </a:solidFill>
                <a:latin typeface="Quattrocento Sans"/>
                <a:ea typeface="Quattrocento Sans"/>
                <a:cs typeface="Quattrocento Sans"/>
                <a:sym typeface="Quattrocento Sans"/>
              </a:rPr>
              <a:t>Project Objectives</a:t>
            </a:r>
            <a:endParaRPr b="1" i="0" sz="3600" u="none" cap="none" strike="noStrike">
              <a:solidFill>
                <a:schemeClr val="dk1"/>
              </a:solidFill>
              <a:latin typeface="Quattrocento Sans"/>
              <a:ea typeface="Quattrocento Sans"/>
              <a:cs typeface="Quattrocento Sans"/>
              <a:sym typeface="Quattrocento Sans"/>
            </a:endParaRPr>
          </a:p>
        </p:txBody>
      </p:sp>
      <p:sp>
        <p:nvSpPr>
          <p:cNvPr id="292" name="Google Shape;292;g13b52c69e83_0_45"/>
          <p:cNvSpPr txBox="1"/>
          <p:nvPr>
            <p:ph idx="12" type="sldNum"/>
          </p:nvPr>
        </p:nvSpPr>
        <p:spPr>
          <a:xfrm>
            <a:off x="7761090" y="6478787"/>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cxnSp>
        <p:nvCxnSpPr>
          <p:cNvPr id="293" name="Google Shape;293;g13b52c69e83_0_45"/>
          <p:cNvCxnSpPr>
            <a:stCxn id="294" idx="1"/>
            <a:endCxn id="295" idx="3"/>
          </p:cNvCxnSpPr>
          <p:nvPr/>
        </p:nvCxnSpPr>
        <p:spPr>
          <a:xfrm rot="10800000">
            <a:off x="4017500" y="2643125"/>
            <a:ext cx="4809000" cy="0"/>
          </a:xfrm>
          <a:prstGeom prst="straightConnector1">
            <a:avLst/>
          </a:prstGeom>
          <a:noFill/>
          <a:ln cap="flat" cmpd="sng" w="28575">
            <a:solidFill>
              <a:schemeClr val="accent6"/>
            </a:solidFill>
            <a:prstDash val="solid"/>
            <a:round/>
            <a:headEnd len="med" w="med" type="none"/>
            <a:tailEnd len="med" w="med" type="triangle"/>
          </a:ln>
        </p:spPr>
      </p:cxnSp>
      <p:sp>
        <p:nvSpPr>
          <p:cNvPr id="295" name="Google Shape;295;g13b52c69e83_0_45"/>
          <p:cNvSpPr txBox="1"/>
          <p:nvPr/>
        </p:nvSpPr>
        <p:spPr>
          <a:xfrm>
            <a:off x="264450" y="2227475"/>
            <a:ext cx="3753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accent6"/>
                </a:solidFill>
                <a:latin typeface="Quattrocento Sans"/>
                <a:ea typeface="Quattrocento Sans"/>
                <a:cs typeface="Quattrocento Sans"/>
                <a:sym typeface="Quattrocento Sans"/>
              </a:rPr>
              <a:t>Training: </a:t>
            </a:r>
            <a:r>
              <a:rPr lang="en-US">
                <a:solidFill>
                  <a:schemeClr val="accent6"/>
                </a:solidFill>
                <a:latin typeface="Quattrocento Sans"/>
                <a:ea typeface="Quattrocento Sans"/>
                <a:cs typeface="Quattrocento Sans"/>
                <a:sym typeface="Quattrocento Sans"/>
              </a:rPr>
              <a:t>Update the model considering the training testbed and the experience.</a:t>
            </a:r>
            <a:endParaRPr>
              <a:solidFill>
                <a:schemeClr val="accent6"/>
              </a:solidFill>
              <a:latin typeface="Quattrocento Sans"/>
              <a:ea typeface="Quattrocento Sans"/>
              <a:cs typeface="Quattrocento Sans"/>
              <a:sym typeface="Quattrocento Sans"/>
            </a:endParaRPr>
          </a:p>
          <a:p>
            <a:pPr indent="0" lvl="0" marL="0" rtl="0" algn="l">
              <a:spcBef>
                <a:spcPts val="0"/>
              </a:spcBef>
              <a:spcAft>
                <a:spcPts val="0"/>
              </a:spcAft>
              <a:buNone/>
            </a:pPr>
            <a:r>
              <a:rPr lang="en-US">
                <a:solidFill>
                  <a:schemeClr val="accent6"/>
                </a:solidFill>
                <a:latin typeface="Quattrocento Sans"/>
                <a:ea typeface="Quattrocento Sans"/>
                <a:cs typeface="Quattrocento Sans"/>
                <a:sym typeface="Quattrocento Sans"/>
              </a:rPr>
              <a:t>  </a:t>
            </a:r>
            <a:endParaRPr>
              <a:solidFill>
                <a:schemeClr val="accent6"/>
              </a:solidFill>
              <a:latin typeface="Quattrocento Sans"/>
              <a:ea typeface="Quattrocento Sans"/>
              <a:cs typeface="Quattrocento Sans"/>
              <a:sym typeface="Quattrocento Sans"/>
            </a:endParaRPr>
          </a:p>
        </p:txBody>
      </p:sp>
      <p:sp>
        <p:nvSpPr>
          <p:cNvPr id="294" name="Google Shape;294;g13b52c69e83_0_45"/>
          <p:cNvSpPr txBox="1"/>
          <p:nvPr/>
        </p:nvSpPr>
        <p:spPr>
          <a:xfrm>
            <a:off x="8826500" y="2443025"/>
            <a:ext cx="30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accent6"/>
                </a:solidFill>
                <a:latin typeface="Quattrocento Sans"/>
                <a:ea typeface="Quattrocento Sans"/>
                <a:cs typeface="Quattrocento Sans"/>
                <a:sym typeface="Quattrocento Sans"/>
              </a:rPr>
              <a:t>3</a:t>
            </a:r>
            <a:endParaRPr b="1">
              <a:solidFill>
                <a:schemeClr val="accent6"/>
              </a:solidFill>
              <a:latin typeface="Quattrocento Sans"/>
              <a:ea typeface="Quattrocento Sans"/>
              <a:cs typeface="Quattrocento Sans"/>
              <a:sym typeface="Quattrocento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g1334bbef780_1_279"/>
          <p:cNvSpPr txBox="1"/>
          <p:nvPr/>
        </p:nvSpPr>
        <p:spPr>
          <a:xfrm>
            <a:off x="264450" y="1078800"/>
            <a:ext cx="11663100" cy="5712600"/>
          </a:xfrm>
          <a:prstGeom prst="rect">
            <a:avLst/>
          </a:prstGeom>
          <a:noFill/>
          <a:ln>
            <a:noFill/>
          </a:ln>
        </p:spPr>
        <p:txBody>
          <a:bodyPr anchorCtr="0" anchor="t" bIns="91425" lIns="91425" spcFirstLastPara="1" rIns="91425" wrap="square" tIns="91425">
            <a:normAutofit/>
          </a:bodyPr>
          <a:lstStyle/>
          <a:p>
            <a:pPr indent="-342900" lvl="0" marL="457200" marR="0" rtl="0" algn="l">
              <a:lnSpc>
                <a:spcPct val="115000"/>
              </a:lnSpc>
              <a:spcBef>
                <a:spcPts val="0"/>
              </a:spcBef>
              <a:spcAft>
                <a:spcPts val="0"/>
              </a:spcAft>
              <a:buClr>
                <a:srgbClr val="695D46"/>
              </a:buClr>
              <a:buSzPts val="1800"/>
              <a:buFont typeface="Quattrocento Sans"/>
              <a:buChar char="●"/>
            </a:pPr>
            <a:r>
              <a:rPr b="0" i="0" lang="en-US" sz="1800" u="none" cap="none" strike="noStrike">
                <a:solidFill>
                  <a:srgbClr val="695D46"/>
                </a:solidFill>
                <a:latin typeface="Quattrocento Sans"/>
                <a:ea typeface="Quattrocento Sans"/>
                <a:cs typeface="Quattrocento Sans"/>
                <a:sym typeface="Quattrocento Sans"/>
              </a:rPr>
              <a:t>To process large amounts of data quickly, data processing engines rely on advances in hardware architecture:</a:t>
            </a:r>
            <a:endParaRPr b="0" i="0" sz="1800" u="none" cap="none" strike="noStrike">
              <a:solidFill>
                <a:srgbClr val="695D46"/>
              </a:solidFill>
              <a:latin typeface="Quattrocento Sans"/>
              <a:ea typeface="Quattrocento Sans"/>
              <a:cs typeface="Quattrocento Sans"/>
              <a:sym typeface="Quattrocento Sans"/>
            </a:endParaRPr>
          </a:p>
          <a:p>
            <a:pPr indent="-342900" lvl="1" marL="914400" marR="0" rtl="0" algn="l">
              <a:lnSpc>
                <a:spcPct val="115000"/>
              </a:lnSpc>
              <a:spcBef>
                <a:spcPts val="0"/>
              </a:spcBef>
              <a:spcAft>
                <a:spcPts val="0"/>
              </a:spcAft>
              <a:buClr>
                <a:srgbClr val="695D46"/>
              </a:buClr>
              <a:buSzPts val="1800"/>
              <a:buFont typeface="Quattrocento Sans"/>
              <a:buChar char="○"/>
            </a:pPr>
            <a:r>
              <a:rPr b="0" i="0" lang="en-US" sz="1800" u="none" cap="none" strike="noStrike">
                <a:solidFill>
                  <a:srgbClr val="695D46"/>
                </a:solidFill>
                <a:latin typeface="Quattrocento Sans"/>
                <a:ea typeface="Quattrocento Sans"/>
                <a:cs typeface="Quattrocento Sans"/>
                <a:sym typeface="Quattrocento Sans"/>
              </a:rPr>
              <a:t>Physical limitations of enhancing microprocessors </a:t>
            </a:r>
            <a:r>
              <a:rPr lang="en-US" sz="1800">
                <a:solidFill>
                  <a:srgbClr val="695D46"/>
                </a:solidFill>
                <a:latin typeface="Quattrocento Sans"/>
                <a:ea typeface="Quattrocento Sans"/>
                <a:cs typeface="Quattrocento Sans"/>
                <a:sym typeface="Quattrocento Sans"/>
              </a:rPr>
              <a:t>[</a:t>
            </a:r>
            <a:r>
              <a:rPr b="0" i="0" lang="en-US" sz="1800" u="none" cap="none" strike="noStrike">
                <a:solidFill>
                  <a:srgbClr val="695D46"/>
                </a:solidFill>
                <a:latin typeface="Quattrocento Sans"/>
                <a:ea typeface="Quattrocento Sans"/>
                <a:cs typeface="Quattrocento Sans"/>
                <a:sym typeface="Quattrocento Sans"/>
              </a:rPr>
              <a:t>9]:</a:t>
            </a:r>
            <a:endParaRPr b="0" i="0" sz="1800" u="none" cap="none" strike="noStrike">
              <a:solidFill>
                <a:srgbClr val="695D46"/>
              </a:solidFill>
              <a:latin typeface="Quattrocento Sans"/>
              <a:ea typeface="Quattrocento Sans"/>
              <a:cs typeface="Quattrocento Sans"/>
              <a:sym typeface="Quattrocento Sans"/>
            </a:endParaRPr>
          </a:p>
          <a:p>
            <a:pPr indent="-342900" lvl="2" marL="1371600" marR="0" rtl="0" algn="l">
              <a:lnSpc>
                <a:spcPct val="115000"/>
              </a:lnSpc>
              <a:spcBef>
                <a:spcPts val="0"/>
              </a:spcBef>
              <a:spcAft>
                <a:spcPts val="0"/>
              </a:spcAft>
              <a:buClr>
                <a:srgbClr val="695D46"/>
              </a:buClr>
              <a:buSzPts val="1800"/>
              <a:buFont typeface="Quattrocento Sans"/>
              <a:buChar char="■"/>
            </a:pPr>
            <a:r>
              <a:rPr b="0" i="0" lang="en-US" sz="1800" u="none" cap="none" strike="noStrike">
                <a:solidFill>
                  <a:srgbClr val="695D46"/>
                </a:solidFill>
                <a:latin typeface="Quattrocento Sans"/>
                <a:ea typeface="Quattrocento Sans"/>
                <a:cs typeface="Quattrocento Sans"/>
                <a:sym typeface="Quattrocento Sans"/>
              </a:rPr>
              <a:t>Reducing transistor’s size (near the size of atoms) [31];</a:t>
            </a:r>
            <a:endParaRPr b="0" i="0" sz="1800" u="none" cap="none" strike="noStrike">
              <a:solidFill>
                <a:srgbClr val="695D46"/>
              </a:solidFill>
              <a:latin typeface="Quattrocento Sans"/>
              <a:ea typeface="Quattrocento Sans"/>
              <a:cs typeface="Quattrocento Sans"/>
              <a:sym typeface="Quattrocento Sans"/>
            </a:endParaRPr>
          </a:p>
          <a:p>
            <a:pPr indent="-342900" lvl="2" marL="1371600" marR="0" rtl="0" algn="l">
              <a:lnSpc>
                <a:spcPct val="115000"/>
              </a:lnSpc>
              <a:spcBef>
                <a:spcPts val="0"/>
              </a:spcBef>
              <a:spcAft>
                <a:spcPts val="0"/>
              </a:spcAft>
              <a:buClr>
                <a:srgbClr val="695D46"/>
              </a:buClr>
              <a:buSzPts val="1800"/>
              <a:buFont typeface="Quattrocento Sans"/>
              <a:buChar char="■"/>
            </a:pPr>
            <a:r>
              <a:rPr b="0" i="0" lang="en-US" sz="1800" u="none" cap="none" strike="noStrike">
                <a:solidFill>
                  <a:srgbClr val="695D46"/>
                </a:solidFill>
                <a:latin typeface="Quattrocento Sans"/>
                <a:ea typeface="Quattrocento Sans"/>
                <a:cs typeface="Quattrocento Sans"/>
                <a:sym typeface="Quattrocento Sans"/>
              </a:rPr>
              <a:t>Increasing clock frequency (excessive heat dissipation) [6];</a:t>
            </a:r>
            <a:endParaRPr b="0" i="0" sz="1800" u="none" cap="none" strike="noStrike">
              <a:solidFill>
                <a:srgbClr val="695D46"/>
              </a:solidFill>
              <a:latin typeface="Quattrocento Sans"/>
              <a:ea typeface="Quattrocento Sans"/>
              <a:cs typeface="Quattrocento Sans"/>
              <a:sym typeface="Quattrocento Sans"/>
            </a:endParaRPr>
          </a:p>
          <a:p>
            <a:pPr indent="0" lvl="0" marL="0" marR="0" rtl="0" algn="l">
              <a:lnSpc>
                <a:spcPct val="115000"/>
              </a:lnSpc>
              <a:spcBef>
                <a:spcPts val="0"/>
              </a:spcBef>
              <a:spcAft>
                <a:spcPts val="0"/>
              </a:spcAft>
              <a:buNone/>
            </a:pPr>
            <a:r>
              <a:t/>
            </a:r>
            <a:endParaRPr sz="1800">
              <a:solidFill>
                <a:srgbClr val="695D46"/>
              </a:solidFill>
              <a:latin typeface="Quattrocento Sans"/>
              <a:ea typeface="Quattrocento Sans"/>
              <a:cs typeface="Quattrocento Sans"/>
              <a:sym typeface="Quattrocento Sans"/>
            </a:endParaRPr>
          </a:p>
          <a:p>
            <a:pPr indent="0" lvl="0" marL="0" marR="0" rtl="0" algn="l">
              <a:lnSpc>
                <a:spcPct val="115000"/>
              </a:lnSpc>
              <a:spcBef>
                <a:spcPts val="0"/>
              </a:spcBef>
              <a:spcAft>
                <a:spcPts val="0"/>
              </a:spcAft>
              <a:buNone/>
            </a:pPr>
            <a:r>
              <a:t/>
            </a:r>
            <a:endParaRPr sz="1800">
              <a:solidFill>
                <a:srgbClr val="695D46"/>
              </a:solidFill>
              <a:latin typeface="Quattrocento Sans"/>
              <a:ea typeface="Quattrocento Sans"/>
              <a:cs typeface="Quattrocento Sans"/>
              <a:sym typeface="Quattrocento Sans"/>
            </a:endParaRPr>
          </a:p>
          <a:p>
            <a:pPr indent="0" lvl="0" marL="0" marR="0" rtl="0" algn="l">
              <a:lnSpc>
                <a:spcPct val="115000"/>
              </a:lnSpc>
              <a:spcBef>
                <a:spcPts val="0"/>
              </a:spcBef>
              <a:spcAft>
                <a:spcPts val="0"/>
              </a:spcAft>
              <a:buNone/>
            </a:pPr>
            <a:r>
              <a:t/>
            </a:r>
            <a:endParaRPr sz="1800">
              <a:solidFill>
                <a:srgbClr val="695D46"/>
              </a:solidFill>
              <a:latin typeface="Quattrocento Sans"/>
              <a:ea typeface="Quattrocento Sans"/>
              <a:cs typeface="Quattrocento Sans"/>
              <a:sym typeface="Quattrocento Sans"/>
            </a:endParaRPr>
          </a:p>
          <a:p>
            <a:pPr indent="0" lvl="0" marL="0" marR="0" rtl="0" algn="l">
              <a:lnSpc>
                <a:spcPct val="115000"/>
              </a:lnSpc>
              <a:spcBef>
                <a:spcPts val="0"/>
              </a:spcBef>
              <a:spcAft>
                <a:spcPts val="0"/>
              </a:spcAft>
              <a:buNone/>
            </a:pPr>
            <a:r>
              <a:t/>
            </a:r>
            <a:endParaRPr sz="1800">
              <a:solidFill>
                <a:srgbClr val="695D46"/>
              </a:solidFill>
              <a:latin typeface="Quattrocento Sans"/>
              <a:ea typeface="Quattrocento Sans"/>
              <a:cs typeface="Quattrocento Sans"/>
              <a:sym typeface="Quattrocento Sans"/>
            </a:endParaRPr>
          </a:p>
          <a:p>
            <a:pPr indent="0" lvl="0" marL="0" marR="0" rtl="0" algn="l">
              <a:lnSpc>
                <a:spcPct val="115000"/>
              </a:lnSpc>
              <a:spcBef>
                <a:spcPts val="0"/>
              </a:spcBef>
              <a:spcAft>
                <a:spcPts val="0"/>
              </a:spcAft>
              <a:buNone/>
            </a:pPr>
            <a:r>
              <a:t/>
            </a:r>
            <a:endParaRPr sz="1800">
              <a:solidFill>
                <a:srgbClr val="695D46"/>
              </a:solidFill>
              <a:latin typeface="Quattrocento Sans"/>
              <a:ea typeface="Quattrocento Sans"/>
              <a:cs typeface="Quattrocento Sans"/>
              <a:sym typeface="Quattrocento Sans"/>
            </a:endParaRPr>
          </a:p>
          <a:p>
            <a:pPr indent="0" lvl="0" marL="0" marR="0" rtl="0" algn="l">
              <a:lnSpc>
                <a:spcPct val="115000"/>
              </a:lnSpc>
              <a:spcBef>
                <a:spcPts val="0"/>
              </a:spcBef>
              <a:spcAft>
                <a:spcPts val="0"/>
              </a:spcAft>
              <a:buNone/>
            </a:pPr>
            <a:r>
              <a:t/>
            </a:r>
            <a:endParaRPr sz="1800">
              <a:solidFill>
                <a:srgbClr val="695D46"/>
              </a:solidFill>
              <a:latin typeface="Quattrocento Sans"/>
              <a:ea typeface="Quattrocento Sans"/>
              <a:cs typeface="Quattrocento Sans"/>
              <a:sym typeface="Quattrocento Sans"/>
            </a:endParaRPr>
          </a:p>
          <a:p>
            <a:pPr indent="0" lvl="0" marL="0" marR="0" rtl="0" algn="l">
              <a:lnSpc>
                <a:spcPct val="115000"/>
              </a:lnSpc>
              <a:spcBef>
                <a:spcPts val="0"/>
              </a:spcBef>
              <a:spcAft>
                <a:spcPts val="0"/>
              </a:spcAft>
              <a:buNone/>
            </a:pPr>
            <a:r>
              <a:t/>
            </a:r>
            <a:endParaRPr sz="1800">
              <a:solidFill>
                <a:srgbClr val="695D46"/>
              </a:solidFill>
              <a:latin typeface="Quattrocento Sans"/>
              <a:ea typeface="Quattrocento Sans"/>
              <a:cs typeface="Quattrocento Sans"/>
              <a:sym typeface="Quattrocento Sans"/>
            </a:endParaRPr>
          </a:p>
          <a:p>
            <a:pPr indent="-342900" lvl="0" marL="457200" marR="0" rtl="0" algn="l">
              <a:lnSpc>
                <a:spcPct val="115000"/>
              </a:lnSpc>
              <a:spcBef>
                <a:spcPts val="0"/>
              </a:spcBef>
              <a:spcAft>
                <a:spcPts val="0"/>
              </a:spcAft>
              <a:buClr>
                <a:srgbClr val="695D46"/>
              </a:buClr>
              <a:buSzPts val="1800"/>
              <a:buFont typeface="Quattrocento Sans"/>
              <a:buChar char="●"/>
            </a:pPr>
            <a:r>
              <a:rPr b="1" i="0" lang="en-US" sz="1800" u="none" cap="none" strike="noStrike">
                <a:solidFill>
                  <a:srgbClr val="695D46"/>
                </a:solidFill>
                <a:latin typeface="Quattrocento Sans"/>
                <a:ea typeface="Quattrocento Sans"/>
                <a:cs typeface="Quattrocento Sans"/>
                <a:sym typeface="Quattrocento Sans"/>
              </a:rPr>
              <a:t>Trend</a:t>
            </a:r>
            <a:r>
              <a:rPr b="0" i="0" lang="en-US" sz="1800" u="none" cap="none" strike="noStrike">
                <a:solidFill>
                  <a:srgbClr val="695D46"/>
                </a:solidFill>
                <a:latin typeface="Quattrocento Sans"/>
                <a:ea typeface="Quattrocento Sans"/>
                <a:cs typeface="Quattrocento Sans"/>
                <a:sym typeface="Quattrocento Sans"/>
              </a:rPr>
              <a:t>: hardware is increasingly becoming heterogeneous [9]:</a:t>
            </a:r>
            <a:endParaRPr b="0" i="0" sz="1800" u="none" cap="none" strike="noStrike">
              <a:solidFill>
                <a:srgbClr val="695D46"/>
              </a:solidFill>
              <a:latin typeface="Quattrocento Sans"/>
              <a:ea typeface="Quattrocento Sans"/>
              <a:cs typeface="Quattrocento Sans"/>
              <a:sym typeface="Quattrocento Sans"/>
            </a:endParaRPr>
          </a:p>
          <a:p>
            <a:pPr indent="-342900" lvl="1" marL="914400" marR="0" rtl="0" algn="l">
              <a:lnSpc>
                <a:spcPct val="115000"/>
              </a:lnSpc>
              <a:spcBef>
                <a:spcPts val="0"/>
              </a:spcBef>
              <a:spcAft>
                <a:spcPts val="0"/>
              </a:spcAft>
              <a:buClr>
                <a:srgbClr val="695D46"/>
              </a:buClr>
              <a:buSzPts val="1800"/>
              <a:buFont typeface="Quattrocento Sans"/>
              <a:buChar char="○"/>
            </a:pPr>
            <a:r>
              <a:rPr b="0" i="0" lang="en-US" sz="1800" u="none" cap="none" strike="noStrike">
                <a:solidFill>
                  <a:srgbClr val="695D46"/>
                </a:solidFill>
                <a:latin typeface="Quattrocento Sans"/>
                <a:ea typeface="Quattrocento Sans"/>
                <a:cs typeface="Quattrocento Sans"/>
                <a:sym typeface="Quattrocento Sans"/>
              </a:rPr>
              <a:t>Integrating specialized processors (e.g., GPUs, FPGAs, etc) into computing systems, to match specific application demands;</a:t>
            </a:r>
            <a:endParaRPr b="0" i="0" sz="1800" u="none" cap="none" strike="noStrike">
              <a:solidFill>
                <a:srgbClr val="695D46"/>
              </a:solidFill>
              <a:latin typeface="Quattrocento Sans"/>
              <a:ea typeface="Quattrocento Sans"/>
              <a:cs typeface="Quattrocento Sans"/>
              <a:sym typeface="Quattrocento Sans"/>
            </a:endParaRPr>
          </a:p>
          <a:p>
            <a:pPr indent="-342900" lvl="1" marL="914400" marR="0" rtl="0" algn="l">
              <a:lnSpc>
                <a:spcPct val="115000"/>
              </a:lnSpc>
              <a:spcBef>
                <a:spcPts val="0"/>
              </a:spcBef>
              <a:spcAft>
                <a:spcPts val="0"/>
              </a:spcAft>
              <a:buClr>
                <a:srgbClr val="695D46"/>
              </a:buClr>
              <a:buSzPts val="1800"/>
              <a:buFont typeface="Quattrocento Sans"/>
              <a:buChar char="○"/>
            </a:pPr>
            <a:r>
              <a:rPr b="0" i="0" lang="en-US" sz="1800" u="none" cap="none" strike="noStrike">
                <a:solidFill>
                  <a:srgbClr val="695D46"/>
                </a:solidFill>
                <a:latin typeface="Quattrocento Sans"/>
                <a:ea typeface="Quattrocento Sans"/>
                <a:cs typeface="Quattrocento Sans"/>
                <a:sym typeface="Quattrocento Sans"/>
              </a:rPr>
              <a:t>Need of an ideal hardware-software to support data processing on such environments:</a:t>
            </a:r>
            <a:endParaRPr b="0" i="0" sz="1800" u="none" cap="none" strike="noStrike">
              <a:solidFill>
                <a:srgbClr val="695D46"/>
              </a:solidFill>
              <a:latin typeface="Quattrocento Sans"/>
              <a:ea typeface="Quattrocento Sans"/>
              <a:cs typeface="Quattrocento Sans"/>
              <a:sym typeface="Quattrocento Sans"/>
            </a:endParaRPr>
          </a:p>
          <a:p>
            <a:pPr indent="-342900" lvl="2" marL="1371600" marR="0" rtl="0" algn="l">
              <a:lnSpc>
                <a:spcPct val="115000"/>
              </a:lnSpc>
              <a:spcBef>
                <a:spcPts val="0"/>
              </a:spcBef>
              <a:spcAft>
                <a:spcPts val="0"/>
              </a:spcAft>
              <a:buClr>
                <a:srgbClr val="FF0000"/>
              </a:buClr>
              <a:buSzPts val="1800"/>
              <a:buFont typeface="Quattrocento Sans"/>
              <a:buChar char="■"/>
            </a:pPr>
            <a:r>
              <a:rPr b="1" i="0" lang="en-US" sz="1800" u="none" cap="none" strike="noStrike">
                <a:solidFill>
                  <a:srgbClr val="FF0000"/>
                </a:solidFill>
                <a:latin typeface="Quattrocento Sans"/>
                <a:ea typeface="Quattrocento Sans"/>
                <a:cs typeface="Quattrocento Sans"/>
                <a:sym typeface="Quattrocento Sans"/>
              </a:rPr>
              <a:t>Place the right task on the right computing unit!</a:t>
            </a:r>
            <a:endParaRPr b="0" i="0" sz="1800" u="none" cap="none" strike="noStrike">
              <a:solidFill>
                <a:srgbClr val="695D46"/>
              </a:solidFill>
              <a:latin typeface="Quattrocento Sans"/>
              <a:ea typeface="Quattrocento Sans"/>
              <a:cs typeface="Quattrocento Sans"/>
              <a:sym typeface="Quattrocento Sans"/>
            </a:endParaRPr>
          </a:p>
        </p:txBody>
      </p:sp>
      <p:sp>
        <p:nvSpPr>
          <p:cNvPr id="99" name="Google Shape;99;g1334bbef780_1_279"/>
          <p:cNvSpPr txBox="1"/>
          <p:nvPr/>
        </p:nvSpPr>
        <p:spPr>
          <a:xfrm>
            <a:off x="264450" y="371400"/>
            <a:ext cx="11663100" cy="707400"/>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chemeClr val="dk1"/>
                </a:solidFill>
                <a:latin typeface="Quattrocento Sans"/>
                <a:ea typeface="Quattrocento Sans"/>
                <a:cs typeface="Quattrocento Sans"/>
                <a:sym typeface="Quattrocento Sans"/>
              </a:rPr>
              <a:t>Motivation</a:t>
            </a:r>
            <a:endParaRPr b="1" i="0" sz="3600" u="none" cap="none" strike="noStrike">
              <a:solidFill>
                <a:schemeClr val="dk1"/>
              </a:solidFill>
              <a:latin typeface="Quattrocento Sans"/>
              <a:ea typeface="Quattrocento Sans"/>
              <a:cs typeface="Quattrocento Sans"/>
              <a:sym typeface="Quattrocento Sans"/>
            </a:endParaRPr>
          </a:p>
        </p:txBody>
      </p:sp>
      <p:pic>
        <p:nvPicPr>
          <p:cNvPr id="100" name="Google Shape;100;g1334bbef780_1_279"/>
          <p:cNvPicPr preferRelativeResize="0"/>
          <p:nvPr/>
        </p:nvPicPr>
        <p:blipFill rotWithShape="1">
          <a:blip r:embed="rId3">
            <a:alphaModFix/>
          </a:blip>
          <a:srcRect b="0" l="0" r="0" t="0"/>
          <a:stretch/>
        </p:blipFill>
        <p:spPr>
          <a:xfrm>
            <a:off x="4179212" y="2426800"/>
            <a:ext cx="3833575" cy="2004400"/>
          </a:xfrm>
          <a:prstGeom prst="rect">
            <a:avLst/>
          </a:prstGeom>
          <a:noFill/>
          <a:ln>
            <a:noFill/>
          </a:ln>
        </p:spPr>
      </p:pic>
      <p:pic>
        <p:nvPicPr>
          <p:cNvPr id="101" name="Google Shape;101;g1334bbef780_1_279"/>
          <p:cNvPicPr preferRelativeResize="0"/>
          <p:nvPr/>
        </p:nvPicPr>
        <p:blipFill rotWithShape="1">
          <a:blip r:embed="rId4">
            <a:alphaModFix/>
          </a:blip>
          <a:srcRect b="0" l="0" r="0" t="0"/>
          <a:stretch/>
        </p:blipFill>
        <p:spPr>
          <a:xfrm>
            <a:off x="8756288" y="1724563"/>
            <a:ext cx="2435574" cy="2706626"/>
          </a:xfrm>
          <a:prstGeom prst="rect">
            <a:avLst/>
          </a:prstGeom>
          <a:noFill/>
          <a:ln>
            <a:noFill/>
          </a:ln>
        </p:spPr>
      </p:pic>
      <p:sp>
        <p:nvSpPr>
          <p:cNvPr id="102" name="Google Shape;102;g1334bbef780_1_279"/>
          <p:cNvSpPr txBox="1"/>
          <p:nvPr/>
        </p:nvSpPr>
        <p:spPr>
          <a:xfrm>
            <a:off x="5632950" y="4431188"/>
            <a:ext cx="926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latin typeface="Quattrocento Sans"/>
                <a:ea typeface="Quattrocento Sans"/>
                <a:cs typeface="Quattrocento Sans"/>
                <a:sym typeface="Quattrocento Sans"/>
              </a:rPr>
              <a:t>Source:</a:t>
            </a:r>
            <a:r>
              <a:rPr lang="en-US" sz="1000" u="sng">
                <a:solidFill>
                  <a:schemeClr val="hlink"/>
                </a:solidFill>
                <a:latin typeface="Quattrocento Sans"/>
                <a:ea typeface="Quattrocento Sans"/>
                <a:cs typeface="Quattrocento Sans"/>
                <a:sym typeface="Quattrocento Sans"/>
                <a:hlinkClick r:id="rId5"/>
              </a:rPr>
              <a:t>Intel</a:t>
            </a:r>
            <a:endParaRPr sz="1000">
              <a:latin typeface="Quattrocento Sans"/>
              <a:ea typeface="Quattrocento Sans"/>
              <a:cs typeface="Quattrocento Sans"/>
              <a:sym typeface="Quattrocento Sans"/>
            </a:endParaRPr>
          </a:p>
        </p:txBody>
      </p:sp>
      <p:sp>
        <p:nvSpPr>
          <p:cNvPr id="103" name="Google Shape;103;g1334bbef780_1_279"/>
          <p:cNvSpPr txBox="1"/>
          <p:nvPr/>
        </p:nvSpPr>
        <p:spPr>
          <a:xfrm>
            <a:off x="9215537" y="4431188"/>
            <a:ext cx="1517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latin typeface="Quattrocento Sans"/>
                <a:ea typeface="Quattrocento Sans"/>
                <a:cs typeface="Quattrocento Sans"/>
                <a:sym typeface="Quattrocento Sans"/>
              </a:rPr>
              <a:t>Source:</a:t>
            </a:r>
            <a:r>
              <a:rPr lang="en-US" sz="1000" u="sng">
                <a:solidFill>
                  <a:schemeClr val="hlink"/>
                </a:solidFill>
                <a:latin typeface="Quattrocento Sans"/>
                <a:ea typeface="Quattrocento Sans"/>
                <a:cs typeface="Quattrocento Sans"/>
                <a:sym typeface="Quattrocento Sans"/>
                <a:hlinkClick r:id="rId6"/>
              </a:rPr>
              <a:t>The Guardian</a:t>
            </a:r>
            <a:endParaRPr sz="1000">
              <a:latin typeface="Quattrocento Sans"/>
              <a:ea typeface="Quattrocento Sans"/>
              <a:cs typeface="Quattrocento Sans"/>
              <a:sym typeface="Quattrocento Sans"/>
            </a:endParaRPr>
          </a:p>
        </p:txBody>
      </p:sp>
      <p:sp>
        <p:nvSpPr>
          <p:cNvPr id="104" name="Google Shape;104;g1334bbef780_1_279"/>
          <p:cNvSpPr txBox="1"/>
          <p:nvPr>
            <p:ph idx="12" type="sldNum"/>
          </p:nvPr>
        </p:nvSpPr>
        <p:spPr>
          <a:xfrm>
            <a:off x="7761090" y="6478787"/>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1334bbef780_1_108"/>
          <p:cNvSpPr txBox="1"/>
          <p:nvPr/>
        </p:nvSpPr>
        <p:spPr>
          <a:xfrm>
            <a:off x="264450" y="1078800"/>
            <a:ext cx="11663100" cy="4948800"/>
          </a:xfrm>
          <a:prstGeom prst="rect">
            <a:avLst/>
          </a:prstGeom>
          <a:noFill/>
          <a:ln>
            <a:noFill/>
          </a:ln>
        </p:spPr>
        <p:txBody>
          <a:bodyPr anchorCtr="0" anchor="t" bIns="91425" lIns="91425" spcFirstLastPara="1" rIns="91425" wrap="square" tIns="91425">
            <a:normAutofit/>
          </a:bodyPr>
          <a:lstStyle/>
          <a:p>
            <a:pPr indent="-342900" lvl="0" marL="457200" marR="0" rtl="0" algn="l">
              <a:lnSpc>
                <a:spcPct val="115000"/>
              </a:lnSpc>
              <a:spcBef>
                <a:spcPts val="0"/>
              </a:spcBef>
              <a:spcAft>
                <a:spcPts val="0"/>
              </a:spcAft>
              <a:buClr>
                <a:srgbClr val="695D46"/>
              </a:buClr>
              <a:buSzPts val="1800"/>
              <a:buFont typeface="Quattrocento Sans"/>
              <a:buChar char="●"/>
            </a:pPr>
            <a:r>
              <a:rPr lang="en-US" sz="1800">
                <a:solidFill>
                  <a:srgbClr val="695D46"/>
                </a:solidFill>
                <a:latin typeface="Quattrocento Sans"/>
                <a:ea typeface="Quattrocento Sans"/>
                <a:cs typeface="Quattrocento Sans"/>
                <a:sym typeface="Quattrocento Sans"/>
              </a:rPr>
              <a:t>Improving the </a:t>
            </a:r>
            <a:r>
              <a:rPr b="1" lang="en-US" sz="1800">
                <a:solidFill>
                  <a:srgbClr val="695D46"/>
                </a:solidFill>
                <a:latin typeface="Quattrocento Sans"/>
                <a:ea typeface="Quattrocento Sans"/>
                <a:cs typeface="Quattrocento Sans"/>
                <a:sym typeface="Quattrocento Sans"/>
              </a:rPr>
              <a:t>overall efficiency</a:t>
            </a:r>
            <a:r>
              <a:rPr lang="en-US" sz="1800">
                <a:solidFill>
                  <a:srgbClr val="695D46"/>
                </a:solidFill>
                <a:latin typeface="Quattrocento Sans"/>
                <a:ea typeface="Quattrocento Sans"/>
                <a:cs typeface="Quattrocento Sans"/>
                <a:sym typeface="Quattrocento Sans"/>
              </a:rPr>
              <a:t> of data processing engines in complex scenarios </a:t>
            </a:r>
            <a:r>
              <a:rPr b="1" lang="en-US" sz="1800">
                <a:solidFill>
                  <a:srgbClr val="695D46"/>
                </a:solidFill>
                <a:latin typeface="Quattrocento Sans"/>
                <a:ea typeface="Quattrocento Sans"/>
                <a:cs typeface="Quattrocento Sans"/>
                <a:sym typeface="Quattrocento Sans"/>
              </a:rPr>
              <a:t>without requiring advanced knowledge</a:t>
            </a:r>
            <a:r>
              <a:rPr lang="en-US" sz="1800">
                <a:solidFill>
                  <a:srgbClr val="695D46"/>
                </a:solidFill>
                <a:latin typeface="Quattrocento Sans"/>
                <a:ea typeface="Quattrocento Sans"/>
                <a:cs typeface="Quattrocento Sans"/>
                <a:sym typeface="Quattrocento Sans"/>
              </a:rPr>
              <a:t> of the internals of cost-based heuristics approaches;</a:t>
            </a:r>
            <a:endParaRPr sz="1800">
              <a:solidFill>
                <a:srgbClr val="695D46"/>
              </a:solidFill>
              <a:latin typeface="Quattrocento Sans"/>
              <a:ea typeface="Quattrocento Sans"/>
              <a:cs typeface="Quattrocento Sans"/>
              <a:sym typeface="Quattrocento Sans"/>
            </a:endParaRPr>
          </a:p>
          <a:p>
            <a:pPr indent="-342900" lvl="1" marL="914400" marR="0" rtl="0" algn="l">
              <a:lnSpc>
                <a:spcPct val="115000"/>
              </a:lnSpc>
              <a:spcBef>
                <a:spcPts val="0"/>
              </a:spcBef>
              <a:spcAft>
                <a:spcPts val="0"/>
              </a:spcAft>
              <a:buClr>
                <a:srgbClr val="695D46"/>
              </a:buClr>
              <a:buSzPts val="1800"/>
              <a:buFont typeface="Quattrocento Sans"/>
              <a:buChar char="○"/>
            </a:pPr>
            <a:r>
              <a:rPr lang="en-US" sz="1800">
                <a:solidFill>
                  <a:srgbClr val="695D46"/>
                </a:solidFill>
                <a:latin typeface="Quattrocento Sans"/>
                <a:ea typeface="Quattrocento Sans"/>
                <a:cs typeface="Quattrocento Sans"/>
                <a:sym typeface="Quattrocento Sans"/>
              </a:rPr>
              <a:t>Automate device offloading for developers;</a:t>
            </a:r>
            <a:endParaRPr sz="1800">
              <a:solidFill>
                <a:srgbClr val="695D46"/>
              </a:solidFill>
              <a:latin typeface="Quattrocento Sans"/>
              <a:ea typeface="Quattrocento Sans"/>
              <a:cs typeface="Quattrocento Sans"/>
              <a:sym typeface="Quattrocento Sans"/>
            </a:endParaRPr>
          </a:p>
          <a:p>
            <a:pPr indent="-342900" lvl="2" marL="1371600" marR="0" rtl="0" algn="l">
              <a:lnSpc>
                <a:spcPct val="115000"/>
              </a:lnSpc>
              <a:spcBef>
                <a:spcPts val="0"/>
              </a:spcBef>
              <a:spcAft>
                <a:spcPts val="0"/>
              </a:spcAft>
              <a:buClr>
                <a:srgbClr val="695D46"/>
              </a:buClr>
              <a:buSzPts val="1800"/>
              <a:buFont typeface="Quattrocento Sans"/>
              <a:buChar char="■"/>
            </a:pPr>
            <a:r>
              <a:rPr lang="en-US" sz="1800">
                <a:solidFill>
                  <a:srgbClr val="695D46"/>
                </a:solidFill>
                <a:latin typeface="Quattrocento Sans"/>
                <a:ea typeface="Quattrocento Sans"/>
                <a:cs typeface="Quattrocento Sans"/>
                <a:sym typeface="Quattrocento Sans"/>
              </a:rPr>
              <a:t>Transparency to the user;</a:t>
            </a:r>
            <a:endParaRPr sz="1800">
              <a:solidFill>
                <a:srgbClr val="695D46"/>
              </a:solidFill>
              <a:latin typeface="Quattrocento Sans"/>
              <a:ea typeface="Quattrocento Sans"/>
              <a:cs typeface="Quattrocento Sans"/>
              <a:sym typeface="Quattrocento Sans"/>
            </a:endParaRPr>
          </a:p>
          <a:p>
            <a:pPr indent="-342900" lvl="2" marL="1371600" marR="0" rtl="0" algn="l">
              <a:lnSpc>
                <a:spcPct val="115000"/>
              </a:lnSpc>
              <a:spcBef>
                <a:spcPts val="0"/>
              </a:spcBef>
              <a:spcAft>
                <a:spcPts val="0"/>
              </a:spcAft>
              <a:buClr>
                <a:srgbClr val="695D46"/>
              </a:buClr>
              <a:buSzPts val="1800"/>
              <a:buFont typeface="Quattrocento Sans"/>
              <a:buChar char="■"/>
            </a:pPr>
            <a:r>
              <a:rPr lang="en-US" sz="1800">
                <a:solidFill>
                  <a:srgbClr val="695D46"/>
                </a:solidFill>
                <a:latin typeface="Quattrocento Sans"/>
                <a:ea typeface="Quattrocento Sans"/>
                <a:cs typeface="Quattrocento Sans"/>
                <a:sym typeface="Quattrocento Sans"/>
              </a:rPr>
              <a:t>No need to be expert in heterogeneous programming;</a:t>
            </a:r>
            <a:endParaRPr sz="1800">
              <a:solidFill>
                <a:srgbClr val="695D46"/>
              </a:solidFill>
              <a:latin typeface="Quattrocento Sans"/>
              <a:ea typeface="Quattrocento Sans"/>
              <a:cs typeface="Quattrocento Sans"/>
              <a:sym typeface="Quattrocento Sans"/>
            </a:endParaRPr>
          </a:p>
          <a:p>
            <a:pPr indent="-342900" lvl="2" marL="1371600" marR="0" rtl="0" algn="l">
              <a:lnSpc>
                <a:spcPct val="115000"/>
              </a:lnSpc>
              <a:spcBef>
                <a:spcPts val="0"/>
              </a:spcBef>
              <a:spcAft>
                <a:spcPts val="0"/>
              </a:spcAft>
              <a:buClr>
                <a:srgbClr val="695D46"/>
              </a:buClr>
              <a:buSzPts val="1800"/>
              <a:buFont typeface="Quattrocento Sans"/>
              <a:buChar char="■"/>
            </a:pPr>
            <a:r>
              <a:rPr lang="en-US" sz="1800">
                <a:solidFill>
                  <a:srgbClr val="695D46"/>
                </a:solidFill>
                <a:latin typeface="Quattrocento Sans"/>
                <a:ea typeface="Quattrocento Sans"/>
                <a:cs typeface="Quattrocento Sans"/>
                <a:sym typeface="Quattrocento Sans"/>
              </a:rPr>
              <a:t>Saving time profiling algorithms.</a:t>
            </a:r>
            <a:endParaRPr sz="1800">
              <a:solidFill>
                <a:srgbClr val="695D46"/>
              </a:solidFill>
              <a:latin typeface="Quattrocento Sans"/>
              <a:ea typeface="Quattrocento Sans"/>
              <a:cs typeface="Quattrocento Sans"/>
              <a:sym typeface="Quattrocento Sans"/>
            </a:endParaRPr>
          </a:p>
          <a:p>
            <a:pPr indent="-342900" lvl="0" marL="457200" marR="0" rtl="0" algn="l">
              <a:lnSpc>
                <a:spcPct val="115000"/>
              </a:lnSpc>
              <a:spcBef>
                <a:spcPts val="0"/>
              </a:spcBef>
              <a:spcAft>
                <a:spcPts val="0"/>
              </a:spcAft>
              <a:buClr>
                <a:srgbClr val="695D46"/>
              </a:buClr>
              <a:buSzPts val="1800"/>
              <a:buFont typeface="Quattrocento Sans"/>
              <a:buChar char="●"/>
            </a:pPr>
            <a:r>
              <a:rPr lang="en-US" sz="1800">
                <a:solidFill>
                  <a:srgbClr val="695D46"/>
                </a:solidFill>
                <a:latin typeface="Quattrocento Sans"/>
                <a:ea typeface="Quattrocento Sans"/>
                <a:cs typeface="Quattrocento Sans"/>
                <a:sym typeface="Quattrocento Sans"/>
              </a:rPr>
              <a:t>Efficient use of </a:t>
            </a:r>
            <a:r>
              <a:rPr b="1" lang="en-US" sz="1800">
                <a:solidFill>
                  <a:srgbClr val="695D46"/>
                </a:solidFill>
                <a:latin typeface="Quattrocento Sans"/>
                <a:ea typeface="Quattrocento Sans"/>
                <a:cs typeface="Quattrocento Sans"/>
                <a:sym typeface="Quattrocento Sans"/>
              </a:rPr>
              <a:t>available resources</a:t>
            </a:r>
            <a:r>
              <a:rPr lang="en-US" sz="1800">
                <a:solidFill>
                  <a:srgbClr val="695D46"/>
                </a:solidFill>
                <a:latin typeface="Quattrocento Sans"/>
                <a:ea typeface="Quattrocento Sans"/>
                <a:cs typeface="Quattrocento Sans"/>
                <a:sym typeface="Quattrocento Sans"/>
              </a:rPr>
              <a:t>:</a:t>
            </a:r>
            <a:endParaRPr sz="1800">
              <a:solidFill>
                <a:srgbClr val="695D46"/>
              </a:solidFill>
              <a:latin typeface="Quattrocento Sans"/>
              <a:ea typeface="Quattrocento Sans"/>
              <a:cs typeface="Quattrocento Sans"/>
              <a:sym typeface="Quattrocento Sans"/>
            </a:endParaRPr>
          </a:p>
          <a:p>
            <a:pPr indent="-342900" lvl="1" marL="914400" marR="0" rtl="0" algn="l">
              <a:lnSpc>
                <a:spcPct val="115000"/>
              </a:lnSpc>
              <a:spcBef>
                <a:spcPts val="0"/>
              </a:spcBef>
              <a:spcAft>
                <a:spcPts val="0"/>
              </a:spcAft>
              <a:buClr>
                <a:srgbClr val="695D46"/>
              </a:buClr>
              <a:buSzPts val="1800"/>
              <a:buFont typeface="Quattrocento Sans"/>
              <a:buChar char="○"/>
            </a:pPr>
            <a:r>
              <a:rPr lang="en-US" sz="1800">
                <a:solidFill>
                  <a:srgbClr val="695D46"/>
                </a:solidFill>
                <a:latin typeface="Quattrocento Sans"/>
                <a:ea typeface="Quattrocento Sans"/>
                <a:cs typeface="Quattrocento Sans"/>
                <a:sym typeface="Quattrocento Sans"/>
              </a:rPr>
              <a:t>Optimize </a:t>
            </a:r>
            <a:r>
              <a:rPr lang="en-US" sz="1800">
                <a:solidFill>
                  <a:srgbClr val="695D46"/>
                </a:solidFill>
                <a:latin typeface="Quattrocento Sans"/>
                <a:ea typeface="Quattrocento Sans"/>
                <a:cs typeface="Quattrocento Sans"/>
                <a:sym typeface="Quattrocento Sans"/>
              </a:rPr>
              <a:t>execution</a:t>
            </a:r>
            <a:r>
              <a:rPr lang="en-US" sz="1800">
                <a:solidFill>
                  <a:srgbClr val="695D46"/>
                </a:solidFill>
                <a:latin typeface="Quattrocento Sans"/>
                <a:ea typeface="Quattrocento Sans"/>
                <a:cs typeface="Quattrocento Sans"/>
                <a:sym typeface="Quattrocento Sans"/>
              </a:rPr>
              <a:t> time, energy consumption throughput, etc.</a:t>
            </a:r>
            <a:endParaRPr sz="1800">
              <a:solidFill>
                <a:srgbClr val="695D46"/>
              </a:solidFill>
              <a:latin typeface="Quattrocento Sans"/>
              <a:ea typeface="Quattrocento Sans"/>
              <a:cs typeface="Quattrocento Sans"/>
              <a:sym typeface="Quattrocento Sans"/>
            </a:endParaRPr>
          </a:p>
          <a:p>
            <a:pPr indent="-342900" lvl="0" marL="457200" marR="0" rtl="0" algn="l">
              <a:lnSpc>
                <a:spcPct val="115000"/>
              </a:lnSpc>
              <a:spcBef>
                <a:spcPts val="0"/>
              </a:spcBef>
              <a:spcAft>
                <a:spcPts val="0"/>
              </a:spcAft>
              <a:buClr>
                <a:srgbClr val="695D46"/>
              </a:buClr>
              <a:buSzPts val="1800"/>
              <a:buFont typeface="Quattrocento Sans"/>
              <a:buChar char="●"/>
            </a:pPr>
            <a:r>
              <a:rPr lang="en-US" sz="1800">
                <a:solidFill>
                  <a:srgbClr val="695D46"/>
                </a:solidFill>
                <a:latin typeface="Quattrocento Sans"/>
                <a:ea typeface="Quattrocento Sans"/>
                <a:cs typeface="Quattrocento Sans"/>
                <a:sym typeface="Quattrocento Sans"/>
              </a:rPr>
              <a:t>Alleviate the deployment of an adaptive optimizer in real-world data processing engines through the </a:t>
            </a:r>
            <a:r>
              <a:rPr b="1" lang="en-US" sz="1800">
                <a:solidFill>
                  <a:srgbClr val="695D46"/>
                </a:solidFill>
                <a:latin typeface="Quattrocento Sans"/>
                <a:ea typeface="Quattrocento Sans"/>
                <a:cs typeface="Quattrocento Sans"/>
                <a:sym typeface="Quattrocento Sans"/>
              </a:rPr>
              <a:t>integration of our solution</a:t>
            </a:r>
            <a:r>
              <a:rPr lang="en-US" sz="1800">
                <a:solidFill>
                  <a:srgbClr val="695D46"/>
                </a:solidFill>
                <a:latin typeface="Quattrocento Sans"/>
                <a:ea typeface="Quattrocento Sans"/>
                <a:cs typeface="Quattrocento Sans"/>
                <a:sym typeface="Quattrocento Sans"/>
              </a:rPr>
              <a:t> into the main engines;</a:t>
            </a:r>
            <a:endParaRPr sz="1800">
              <a:solidFill>
                <a:srgbClr val="695D46"/>
              </a:solidFill>
              <a:latin typeface="Quattrocento Sans"/>
              <a:ea typeface="Quattrocento Sans"/>
              <a:cs typeface="Quattrocento Sans"/>
              <a:sym typeface="Quattrocento Sans"/>
            </a:endParaRPr>
          </a:p>
          <a:p>
            <a:pPr indent="-342900" lvl="0" marL="457200" marR="0" rtl="0" algn="l">
              <a:lnSpc>
                <a:spcPct val="115000"/>
              </a:lnSpc>
              <a:spcBef>
                <a:spcPts val="0"/>
              </a:spcBef>
              <a:spcAft>
                <a:spcPts val="0"/>
              </a:spcAft>
              <a:buClr>
                <a:srgbClr val="695D46"/>
              </a:buClr>
              <a:buSzPts val="1800"/>
              <a:buFont typeface="Quattrocento Sans"/>
              <a:buChar char="●"/>
            </a:pPr>
            <a:r>
              <a:rPr lang="en-US" sz="1800">
                <a:solidFill>
                  <a:srgbClr val="695D46"/>
                </a:solidFill>
                <a:latin typeface="Quattrocento Sans"/>
                <a:ea typeface="Quattrocento Sans"/>
                <a:cs typeface="Quattrocento Sans"/>
                <a:sym typeface="Quattrocento Sans"/>
              </a:rPr>
              <a:t>Scheduling DAG tasks on heterogeneous CPU-GPU processors is an </a:t>
            </a:r>
            <a:r>
              <a:rPr b="1" lang="en-US" sz="1800">
                <a:solidFill>
                  <a:srgbClr val="695D46"/>
                </a:solidFill>
                <a:latin typeface="Quattrocento Sans"/>
                <a:ea typeface="Quattrocento Sans"/>
                <a:cs typeface="Quattrocento Sans"/>
                <a:sym typeface="Quattrocento Sans"/>
              </a:rPr>
              <a:t>active topic</a:t>
            </a:r>
            <a:r>
              <a:rPr lang="en-US" sz="1800">
                <a:solidFill>
                  <a:srgbClr val="695D46"/>
                </a:solidFill>
                <a:latin typeface="Quattrocento Sans"/>
                <a:ea typeface="Quattrocento Sans"/>
                <a:cs typeface="Quattrocento Sans"/>
                <a:sym typeface="Quattrocento Sans"/>
              </a:rPr>
              <a:t> for both industry and scientific community and improvements in this area can enable the development of further applications related to Big Data.</a:t>
            </a:r>
            <a:endParaRPr sz="1800">
              <a:solidFill>
                <a:srgbClr val="695D46"/>
              </a:solidFill>
              <a:latin typeface="Quattrocento Sans"/>
              <a:ea typeface="Quattrocento Sans"/>
              <a:cs typeface="Quattrocento Sans"/>
              <a:sym typeface="Quattrocento Sans"/>
            </a:endParaRPr>
          </a:p>
        </p:txBody>
      </p:sp>
      <p:sp>
        <p:nvSpPr>
          <p:cNvPr id="301" name="Google Shape;301;g1334bbef780_1_108"/>
          <p:cNvSpPr txBox="1"/>
          <p:nvPr/>
        </p:nvSpPr>
        <p:spPr>
          <a:xfrm>
            <a:off x="264450" y="371400"/>
            <a:ext cx="11663100" cy="707400"/>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100000"/>
              </a:lnSpc>
              <a:spcBef>
                <a:spcPts val="0"/>
              </a:spcBef>
              <a:spcAft>
                <a:spcPts val="0"/>
              </a:spcAft>
              <a:buClr>
                <a:srgbClr val="000000"/>
              </a:buClr>
              <a:buSzPts val="3600"/>
              <a:buFont typeface="Arial"/>
              <a:buNone/>
            </a:pPr>
            <a:r>
              <a:rPr b="1" lang="en-US" sz="3600">
                <a:solidFill>
                  <a:schemeClr val="dk1"/>
                </a:solidFill>
                <a:latin typeface="Quattrocento Sans"/>
                <a:ea typeface="Quattrocento Sans"/>
                <a:cs typeface="Quattrocento Sans"/>
                <a:sym typeface="Quattrocento Sans"/>
              </a:rPr>
              <a:t>Significance and Outcome</a:t>
            </a:r>
            <a:endParaRPr b="1" i="0" sz="3600" u="none" cap="none" strike="noStrike">
              <a:solidFill>
                <a:schemeClr val="dk1"/>
              </a:solidFill>
              <a:latin typeface="Quattrocento Sans"/>
              <a:ea typeface="Quattrocento Sans"/>
              <a:cs typeface="Quattrocento Sans"/>
              <a:sym typeface="Quattrocento Sans"/>
            </a:endParaRPr>
          </a:p>
        </p:txBody>
      </p:sp>
      <p:sp>
        <p:nvSpPr>
          <p:cNvPr id="302" name="Google Shape;302;g1334bbef780_1_108"/>
          <p:cNvSpPr txBox="1"/>
          <p:nvPr>
            <p:ph idx="12" type="sldNum"/>
          </p:nvPr>
        </p:nvSpPr>
        <p:spPr>
          <a:xfrm>
            <a:off x="7761090" y="6478787"/>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g1334bbef780_1_113"/>
          <p:cNvSpPr txBox="1"/>
          <p:nvPr/>
        </p:nvSpPr>
        <p:spPr>
          <a:xfrm>
            <a:off x="264450" y="1078800"/>
            <a:ext cx="11663100" cy="49488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t/>
            </a:r>
            <a:endParaRPr b="0" i="0" sz="1800" u="none" cap="none" strike="noStrike">
              <a:solidFill>
                <a:srgbClr val="695D46"/>
              </a:solidFill>
              <a:latin typeface="Quattrocento Sans"/>
              <a:ea typeface="Quattrocento Sans"/>
              <a:cs typeface="Quattrocento Sans"/>
              <a:sym typeface="Quattrocento Sans"/>
            </a:endParaRPr>
          </a:p>
        </p:txBody>
      </p:sp>
      <p:sp>
        <p:nvSpPr>
          <p:cNvPr id="308" name="Google Shape;308;g1334bbef780_1_113"/>
          <p:cNvSpPr txBox="1"/>
          <p:nvPr/>
        </p:nvSpPr>
        <p:spPr>
          <a:xfrm>
            <a:off x="264450" y="371400"/>
            <a:ext cx="11663100" cy="707400"/>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100000"/>
              </a:lnSpc>
              <a:spcBef>
                <a:spcPts val="0"/>
              </a:spcBef>
              <a:spcAft>
                <a:spcPts val="0"/>
              </a:spcAft>
              <a:buClr>
                <a:srgbClr val="000000"/>
              </a:buClr>
              <a:buSzPts val="3600"/>
              <a:buFont typeface="Arial"/>
              <a:buNone/>
            </a:pPr>
            <a:r>
              <a:rPr b="1" lang="en-US" sz="3600">
                <a:solidFill>
                  <a:schemeClr val="dk1"/>
                </a:solidFill>
                <a:latin typeface="Quattrocento Sans"/>
                <a:ea typeface="Quattrocento Sans"/>
                <a:cs typeface="Quattrocento Sans"/>
                <a:sym typeface="Quattrocento Sans"/>
              </a:rPr>
              <a:t>Project Timeline and Current Status</a:t>
            </a:r>
            <a:endParaRPr b="1" i="0" sz="3600" u="none" cap="none" strike="noStrike">
              <a:solidFill>
                <a:schemeClr val="dk1"/>
              </a:solidFill>
              <a:latin typeface="Quattrocento Sans"/>
              <a:ea typeface="Quattrocento Sans"/>
              <a:cs typeface="Quattrocento Sans"/>
              <a:sym typeface="Quattrocento Sans"/>
            </a:endParaRPr>
          </a:p>
        </p:txBody>
      </p:sp>
      <p:pic>
        <p:nvPicPr>
          <p:cNvPr id="309" name="Google Shape;309;g1334bbef780_1_113"/>
          <p:cNvPicPr preferRelativeResize="0"/>
          <p:nvPr/>
        </p:nvPicPr>
        <p:blipFill rotWithShape="1">
          <a:blip r:embed="rId3">
            <a:alphaModFix/>
          </a:blip>
          <a:srcRect b="0" l="0" r="0" t="0"/>
          <a:stretch/>
        </p:blipFill>
        <p:spPr>
          <a:xfrm>
            <a:off x="0" y="1916906"/>
            <a:ext cx="12192000" cy="3024188"/>
          </a:xfrm>
          <a:prstGeom prst="rect">
            <a:avLst/>
          </a:prstGeom>
          <a:noFill/>
          <a:ln>
            <a:noFill/>
          </a:ln>
        </p:spPr>
      </p:pic>
      <p:sp>
        <p:nvSpPr>
          <p:cNvPr id="310" name="Google Shape;310;g1334bbef780_1_113"/>
          <p:cNvSpPr txBox="1"/>
          <p:nvPr>
            <p:ph idx="12" type="sldNum"/>
          </p:nvPr>
        </p:nvSpPr>
        <p:spPr>
          <a:xfrm>
            <a:off x="7761090" y="6478787"/>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g1334bbef780_1_255"/>
          <p:cNvSpPr txBox="1"/>
          <p:nvPr/>
        </p:nvSpPr>
        <p:spPr>
          <a:xfrm>
            <a:off x="264450" y="1078800"/>
            <a:ext cx="11663100" cy="4948800"/>
          </a:xfrm>
          <a:prstGeom prst="rect">
            <a:avLst/>
          </a:prstGeom>
          <a:noFill/>
          <a:ln>
            <a:noFill/>
          </a:ln>
        </p:spPr>
        <p:txBody>
          <a:bodyPr anchorCtr="0" anchor="t" bIns="91425" lIns="91425" spcFirstLastPara="1" rIns="91425" wrap="square" tIns="91425">
            <a:normAutofit/>
          </a:bodyPr>
          <a:lstStyle/>
          <a:p>
            <a:pPr indent="-342900" lvl="0" marL="457200" marR="0" rtl="0" algn="l">
              <a:lnSpc>
                <a:spcPct val="115000"/>
              </a:lnSpc>
              <a:spcBef>
                <a:spcPts val="0"/>
              </a:spcBef>
              <a:spcAft>
                <a:spcPts val="0"/>
              </a:spcAft>
              <a:buClr>
                <a:srgbClr val="695D46"/>
              </a:buClr>
              <a:buSzPts val="1800"/>
              <a:buFont typeface="Quattrocento Sans"/>
              <a:buChar char="●"/>
            </a:pPr>
            <a:r>
              <a:rPr lang="en-US" sz="1800">
                <a:solidFill>
                  <a:srgbClr val="695D46"/>
                </a:solidFill>
                <a:latin typeface="Quattrocento Sans"/>
                <a:ea typeface="Quattrocento Sans"/>
                <a:cs typeface="Quattrocento Sans"/>
                <a:sym typeface="Quattrocento Sans"/>
              </a:rPr>
              <a:t>Work on </a:t>
            </a:r>
            <a:r>
              <a:rPr b="1" lang="en-US" sz="1800">
                <a:solidFill>
                  <a:srgbClr val="695D46"/>
                </a:solidFill>
                <a:latin typeface="Quattrocento Sans"/>
                <a:ea typeface="Quattrocento Sans"/>
                <a:cs typeface="Quattrocento Sans"/>
                <a:sym typeface="Quattrocento Sans"/>
              </a:rPr>
              <a:t>O1</a:t>
            </a:r>
            <a:r>
              <a:rPr lang="en-US" sz="1800">
                <a:solidFill>
                  <a:srgbClr val="695D46"/>
                </a:solidFill>
                <a:latin typeface="Quattrocento Sans"/>
                <a:ea typeface="Quattrocento Sans"/>
                <a:cs typeface="Quattrocento Sans"/>
                <a:sym typeface="Quattrocento Sans"/>
              </a:rPr>
              <a:t> targeting the first publication:</a:t>
            </a:r>
            <a:endParaRPr sz="1800">
              <a:solidFill>
                <a:srgbClr val="695D46"/>
              </a:solidFill>
              <a:latin typeface="Quattrocento Sans"/>
              <a:ea typeface="Quattrocento Sans"/>
              <a:cs typeface="Quattrocento Sans"/>
              <a:sym typeface="Quattrocento Sans"/>
            </a:endParaRPr>
          </a:p>
          <a:p>
            <a:pPr indent="-342900" lvl="1" marL="914400" marR="0" rtl="0" algn="l">
              <a:lnSpc>
                <a:spcPct val="115000"/>
              </a:lnSpc>
              <a:spcBef>
                <a:spcPts val="0"/>
              </a:spcBef>
              <a:spcAft>
                <a:spcPts val="0"/>
              </a:spcAft>
              <a:buClr>
                <a:srgbClr val="695D46"/>
              </a:buClr>
              <a:buSzPts val="1800"/>
              <a:buFont typeface="Quattrocento Sans"/>
              <a:buChar char="○"/>
            </a:pPr>
            <a:r>
              <a:rPr b="1" lang="en-US" sz="1800">
                <a:solidFill>
                  <a:srgbClr val="695D46"/>
                </a:solidFill>
                <a:latin typeface="Quattrocento Sans"/>
                <a:ea typeface="Quattrocento Sans"/>
                <a:cs typeface="Quattrocento Sans"/>
                <a:sym typeface="Quattrocento Sans"/>
              </a:rPr>
              <a:t>How? </a:t>
            </a:r>
            <a:r>
              <a:rPr lang="en-US" sz="1800">
                <a:solidFill>
                  <a:srgbClr val="695D46"/>
                </a:solidFill>
                <a:latin typeface="Quattrocento Sans"/>
                <a:ea typeface="Quattrocento Sans"/>
                <a:cs typeface="Quattrocento Sans"/>
                <a:sym typeface="Quattrocento Sans"/>
              </a:rPr>
              <a:t>Create an exhaustive benchmark testing analytical tasks with different parameters and learn the main effects they have (extract relevant features for the learned model).</a:t>
            </a:r>
            <a:endParaRPr sz="1800">
              <a:solidFill>
                <a:srgbClr val="695D46"/>
              </a:solidFill>
              <a:latin typeface="Quattrocento Sans"/>
              <a:ea typeface="Quattrocento Sans"/>
              <a:cs typeface="Quattrocento Sans"/>
              <a:sym typeface="Quattrocento Sans"/>
            </a:endParaRPr>
          </a:p>
          <a:p>
            <a:pPr indent="-342900" lvl="1" marL="914400" marR="0" rtl="0" algn="l">
              <a:lnSpc>
                <a:spcPct val="115000"/>
              </a:lnSpc>
              <a:spcBef>
                <a:spcPts val="0"/>
              </a:spcBef>
              <a:spcAft>
                <a:spcPts val="0"/>
              </a:spcAft>
              <a:buClr>
                <a:srgbClr val="695D46"/>
              </a:buClr>
              <a:buSzPts val="1800"/>
              <a:buFont typeface="Quattrocento Sans"/>
              <a:buChar char="○"/>
            </a:pPr>
            <a:r>
              <a:rPr b="1" lang="en-US" sz="1800">
                <a:solidFill>
                  <a:srgbClr val="695D46"/>
                </a:solidFill>
                <a:latin typeface="Quattrocento Sans"/>
                <a:ea typeface="Quattrocento Sans"/>
                <a:cs typeface="Quattrocento Sans"/>
                <a:sym typeface="Quattrocento Sans"/>
              </a:rPr>
              <a:t>BSC Support:</a:t>
            </a:r>
            <a:endParaRPr b="1" sz="1800">
              <a:solidFill>
                <a:srgbClr val="695D46"/>
              </a:solidFill>
              <a:latin typeface="Quattrocento Sans"/>
              <a:ea typeface="Quattrocento Sans"/>
              <a:cs typeface="Quattrocento Sans"/>
              <a:sym typeface="Quattrocento Sans"/>
            </a:endParaRPr>
          </a:p>
          <a:p>
            <a:pPr indent="-342900" lvl="2" marL="1371600" marR="0" rtl="0" algn="l">
              <a:lnSpc>
                <a:spcPct val="115000"/>
              </a:lnSpc>
              <a:spcBef>
                <a:spcPts val="0"/>
              </a:spcBef>
              <a:spcAft>
                <a:spcPts val="0"/>
              </a:spcAft>
              <a:buClr>
                <a:srgbClr val="695D46"/>
              </a:buClr>
              <a:buSzPts val="1800"/>
              <a:buFont typeface="Quattrocento Sans"/>
              <a:buChar char="■"/>
            </a:pPr>
            <a:r>
              <a:rPr b="1" lang="en-US" sz="1800">
                <a:solidFill>
                  <a:srgbClr val="695D46"/>
                </a:solidFill>
                <a:latin typeface="Quattrocento Sans"/>
                <a:ea typeface="Quattrocento Sans"/>
                <a:cs typeface="Quattrocento Sans"/>
                <a:sym typeface="Quattrocento Sans"/>
              </a:rPr>
              <a:t>BSC software:</a:t>
            </a:r>
            <a:endParaRPr b="1" sz="1800">
              <a:solidFill>
                <a:srgbClr val="695D46"/>
              </a:solidFill>
              <a:latin typeface="Quattrocento Sans"/>
              <a:ea typeface="Quattrocento Sans"/>
              <a:cs typeface="Quattrocento Sans"/>
              <a:sym typeface="Quattrocento Sans"/>
            </a:endParaRPr>
          </a:p>
          <a:p>
            <a:pPr indent="-342900" lvl="3" marL="1828800" marR="0" rtl="0" algn="l">
              <a:lnSpc>
                <a:spcPct val="115000"/>
              </a:lnSpc>
              <a:spcBef>
                <a:spcPts val="0"/>
              </a:spcBef>
              <a:spcAft>
                <a:spcPts val="0"/>
              </a:spcAft>
              <a:buClr>
                <a:srgbClr val="695D46"/>
              </a:buClr>
              <a:buSzPts val="1800"/>
              <a:buFont typeface="Quattrocento Sans"/>
              <a:buChar char="●"/>
            </a:pPr>
            <a:r>
              <a:rPr lang="en-US" sz="1800">
                <a:solidFill>
                  <a:srgbClr val="695D46"/>
                </a:solidFill>
                <a:latin typeface="Quattrocento Sans"/>
                <a:ea typeface="Quattrocento Sans"/>
                <a:cs typeface="Quattrocento Sans"/>
                <a:sym typeface="Quattrocento Sans"/>
              </a:rPr>
              <a:t>Data processing engine: COMPSs [4];</a:t>
            </a:r>
            <a:endParaRPr sz="1800">
              <a:solidFill>
                <a:srgbClr val="695D46"/>
              </a:solidFill>
              <a:latin typeface="Quattrocento Sans"/>
              <a:ea typeface="Quattrocento Sans"/>
              <a:cs typeface="Quattrocento Sans"/>
              <a:sym typeface="Quattrocento Sans"/>
            </a:endParaRPr>
          </a:p>
          <a:p>
            <a:pPr indent="-342900" lvl="3" marL="1828800" marR="0" rtl="0" algn="l">
              <a:lnSpc>
                <a:spcPct val="115000"/>
              </a:lnSpc>
              <a:spcBef>
                <a:spcPts val="0"/>
              </a:spcBef>
              <a:spcAft>
                <a:spcPts val="0"/>
              </a:spcAft>
              <a:buClr>
                <a:srgbClr val="695D46"/>
              </a:buClr>
              <a:buSzPts val="1800"/>
              <a:buFont typeface="Quattrocento Sans"/>
              <a:buChar char="●"/>
            </a:pPr>
            <a:r>
              <a:rPr lang="en-US" sz="1800">
                <a:solidFill>
                  <a:srgbClr val="695D46"/>
                </a:solidFill>
                <a:latin typeface="Quattrocento Sans"/>
                <a:ea typeface="Quattrocento Sans"/>
                <a:cs typeface="Quattrocento Sans"/>
                <a:sym typeface="Quattrocento Sans"/>
              </a:rPr>
              <a:t>Algorithms: dislib [59]:</a:t>
            </a:r>
            <a:endParaRPr sz="1800">
              <a:solidFill>
                <a:srgbClr val="695D46"/>
              </a:solidFill>
              <a:latin typeface="Quattrocento Sans"/>
              <a:ea typeface="Quattrocento Sans"/>
              <a:cs typeface="Quattrocento Sans"/>
              <a:sym typeface="Quattrocento Sans"/>
            </a:endParaRPr>
          </a:p>
          <a:p>
            <a:pPr indent="-342900" lvl="4" marL="2286000" marR="0" rtl="0" algn="l">
              <a:lnSpc>
                <a:spcPct val="115000"/>
              </a:lnSpc>
              <a:spcBef>
                <a:spcPts val="0"/>
              </a:spcBef>
              <a:spcAft>
                <a:spcPts val="0"/>
              </a:spcAft>
              <a:buClr>
                <a:srgbClr val="695D46"/>
              </a:buClr>
              <a:buSzPts val="1800"/>
              <a:buFont typeface="Quattrocento Sans"/>
              <a:buChar char="○"/>
            </a:pPr>
            <a:r>
              <a:rPr lang="en-US" sz="1800">
                <a:solidFill>
                  <a:srgbClr val="695D46"/>
                </a:solidFill>
                <a:latin typeface="Quattrocento Sans"/>
                <a:ea typeface="Quattrocento Sans"/>
                <a:cs typeface="Quattrocento Sans"/>
                <a:sym typeface="Quattrocento Sans"/>
              </a:rPr>
              <a:t>Distributed algorithms focused on machine learning, inspired by scikit-learn.</a:t>
            </a:r>
            <a:endParaRPr sz="1800">
              <a:solidFill>
                <a:srgbClr val="695D46"/>
              </a:solidFill>
              <a:latin typeface="Quattrocento Sans"/>
              <a:ea typeface="Quattrocento Sans"/>
              <a:cs typeface="Quattrocento Sans"/>
              <a:sym typeface="Quattrocento Sans"/>
            </a:endParaRPr>
          </a:p>
          <a:p>
            <a:pPr indent="-342900" lvl="2" marL="1371600" marR="0" rtl="0" algn="l">
              <a:lnSpc>
                <a:spcPct val="115000"/>
              </a:lnSpc>
              <a:spcBef>
                <a:spcPts val="0"/>
              </a:spcBef>
              <a:spcAft>
                <a:spcPts val="0"/>
              </a:spcAft>
              <a:buClr>
                <a:srgbClr val="695D46"/>
              </a:buClr>
              <a:buSzPts val="1800"/>
              <a:buFont typeface="Quattrocento Sans"/>
              <a:buChar char="■"/>
            </a:pPr>
            <a:r>
              <a:rPr b="1" lang="en-US" sz="1800">
                <a:solidFill>
                  <a:srgbClr val="695D46"/>
                </a:solidFill>
                <a:latin typeface="Quattrocento Sans"/>
                <a:ea typeface="Quattrocento Sans"/>
                <a:cs typeface="Quattrocento Sans"/>
                <a:sym typeface="Quattrocento Sans"/>
              </a:rPr>
              <a:t>BSC infrastructure:</a:t>
            </a:r>
            <a:endParaRPr b="1" sz="1800">
              <a:solidFill>
                <a:srgbClr val="695D46"/>
              </a:solidFill>
              <a:latin typeface="Quattrocento Sans"/>
              <a:ea typeface="Quattrocento Sans"/>
              <a:cs typeface="Quattrocento Sans"/>
              <a:sym typeface="Quattrocento Sans"/>
            </a:endParaRPr>
          </a:p>
          <a:p>
            <a:pPr indent="-342900" lvl="3" marL="1828800" marR="0" rtl="0" algn="l">
              <a:lnSpc>
                <a:spcPct val="115000"/>
              </a:lnSpc>
              <a:spcBef>
                <a:spcPts val="0"/>
              </a:spcBef>
              <a:spcAft>
                <a:spcPts val="0"/>
              </a:spcAft>
              <a:buClr>
                <a:srgbClr val="695D46"/>
              </a:buClr>
              <a:buSzPts val="1800"/>
              <a:buFont typeface="Quattrocento Sans"/>
              <a:buChar char="●"/>
            </a:pPr>
            <a:r>
              <a:rPr lang="en-US" sz="1800">
                <a:solidFill>
                  <a:srgbClr val="695D46"/>
                </a:solidFill>
                <a:latin typeface="Quattrocento Sans"/>
                <a:ea typeface="Quattrocento Sans"/>
                <a:cs typeface="Quattrocento Sans"/>
                <a:sym typeface="Quattrocento Sans"/>
              </a:rPr>
              <a:t>Supercomputer with heterogeneous hardware suitable for experiments on High Performance Computing systems;</a:t>
            </a:r>
            <a:endParaRPr sz="1800">
              <a:solidFill>
                <a:srgbClr val="695D46"/>
              </a:solidFill>
              <a:latin typeface="Quattrocento Sans"/>
              <a:ea typeface="Quattrocento Sans"/>
              <a:cs typeface="Quattrocento Sans"/>
              <a:sym typeface="Quattrocento Sans"/>
            </a:endParaRPr>
          </a:p>
          <a:p>
            <a:pPr indent="-342900" lvl="2" marL="1371600" marR="0" rtl="0" algn="l">
              <a:lnSpc>
                <a:spcPct val="115000"/>
              </a:lnSpc>
              <a:spcBef>
                <a:spcPts val="0"/>
              </a:spcBef>
              <a:spcAft>
                <a:spcPts val="0"/>
              </a:spcAft>
              <a:buClr>
                <a:srgbClr val="695D46"/>
              </a:buClr>
              <a:buSzPts val="1800"/>
              <a:buFont typeface="Quattrocento Sans"/>
              <a:buChar char="■"/>
            </a:pPr>
            <a:r>
              <a:rPr b="1" lang="en-US" sz="1800">
                <a:solidFill>
                  <a:srgbClr val="695D46"/>
                </a:solidFill>
                <a:latin typeface="Quattrocento Sans"/>
                <a:ea typeface="Quattrocento Sans"/>
                <a:cs typeface="Quattrocento Sans"/>
                <a:sym typeface="Quattrocento Sans"/>
              </a:rPr>
              <a:t>BSC support:</a:t>
            </a:r>
            <a:endParaRPr b="1" sz="1800">
              <a:solidFill>
                <a:srgbClr val="695D46"/>
              </a:solidFill>
              <a:latin typeface="Quattrocento Sans"/>
              <a:ea typeface="Quattrocento Sans"/>
              <a:cs typeface="Quattrocento Sans"/>
              <a:sym typeface="Quattrocento Sans"/>
            </a:endParaRPr>
          </a:p>
          <a:p>
            <a:pPr indent="-342900" lvl="3" marL="1828800" marR="0" rtl="0" algn="l">
              <a:lnSpc>
                <a:spcPct val="115000"/>
              </a:lnSpc>
              <a:spcBef>
                <a:spcPts val="0"/>
              </a:spcBef>
              <a:spcAft>
                <a:spcPts val="0"/>
              </a:spcAft>
              <a:buClr>
                <a:srgbClr val="695D46"/>
              </a:buClr>
              <a:buSzPts val="1800"/>
              <a:buFont typeface="Quattrocento Sans"/>
              <a:buChar char="●"/>
            </a:pPr>
            <a:r>
              <a:rPr lang="en-US" sz="1800">
                <a:solidFill>
                  <a:srgbClr val="695D46"/>
                </a:solidFill>
                <a:latin typeface="Quattrocento Sans"/>
                <a:ea typeface="Quattrocento Sans"/>
                <a:cs typeface="Quattrocento Sans"/>
                <a:sym typeface="Quattrocento Sans"/>
              </a:rPr>
              <a:t>Support of advanced developers and experts for eventual questions and issues with the hardware and software.</a:t>
            </a:r>
            <a:endParaRPr sz="1800">
              <a:solidFill>
                <a:srgbClr val="695D46"/>
              </a:solidFill>
              <a:latin typeface="Quattrocento Sans"/>
              <a:ea typeface="Quattrocento Sans"/>
              <a:cs typeface="Quattrocento Sans"/>
              <a:sym typeface="Quattrocento Sans"/>
            </a:endParaRPr>
          </a:p>
        </p:txBody>
      </p:sp>
      <p:sp>
        <p:nvSpPr>
          <p:cNvPr id="316" name="Google Shape;316;g1334bbef780_1_255"/>
          <p:cNvSpPr txBox="1"/>
          <p:nvPr/>
        </p:nvSpPr>
        <p:spPr>
          <a:xfrm>
            <a:off x="264450" y="371400"/>
            <a:ext cx="11663100" cy="707400"/>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100000"/>
              </a:lnSpc>
              <a:spcBef>
                <a:spcPts val="0"/>
              </a:spcBef>
              <a:spcAft>
                <a:spcPts val="0"/>
              </a:spcAft>
              <a:buClr>
                <a:srgbClr val="000000"/>
              </a:buClr>
              <a:buSzPts val="3600"/>
              <a:buFont typeface="Arial"/>
              <a:buNone/>
            </a:pPr>
            <a:r>
              <a:rPr b="1" lang="en-US" sz="3600">
                <a:solidFill>
                  <a:schemeClr val="dk1"/>
                </a:solidFill>
                <a:latin typeface="Quattrocento Sans"/>
                <a:ea typeface="Quattrocento Sans"/>
                <a:cs typeface="Quattrocento Sans"/>
                <a:sym typeface="Quattrocento Sans"/>
              </a:rPr>
              <a:t>Meeting O1 Requirements</a:t>
            </a:r>
            <a:endParaRPr b="1" i="0" sz="3600" u="none" cap="none" strike="noStrike">
              <a:solidFill>
                <a:schemeClr val="dk1"/>
              </a:solidFill>
              <a:latin typeface="Quattrocento Sans"/>
              <a:ea typeface="Quattrocento Sans"/>
              <a:cs typeface="Quattrocento Sans"/>
              <a:sym typeface="Quattrocento Sans"/>
            </a:endParaRPr>
          </a:p>
        </p:txBody>
      </p:sp>
      <p:pic>
        <p:nvPicPr>
          <p:cNvPr id="317" name="Google Shape;317;g1334bbef780_1_255"/>
          <p:cNvPicPr preferRelativeResize="0"/>
          <p:nvPr/>
        </p:nvPicPr>
        <p:blipFill>
          <a:blip r:embed="rId3">
            <a:alphaModFix/>
          </a:blip>
          <a:stretch>
            <a:fillRect/>
          </a:stretch>
        </p:blipFill>
        <p:spPr>
          <a:xfrm>
            <a:off x="7903500" y="5607712"/>
            <a:ext cx="3755100" cy="557400"/>
          </a:xfrm>
          <a:prstGeom prst="rect">
            <a:avLst/>
          </a:prstGeom>
          <a:noFill/>
          <a:ln>
            <a:noFill/>
          </a:ln>
        </p:spPr>
      </p:pic>
      <p:pic>
        <p:nvPicPr>
          <p:cNvPr id="318" name="Google Shape;318;g1334bbef780_1_255"/>
          <p:cNvPicPr preferRelativeResize="0"/>
          <p:nvPr/>
        </p:nvPicPr>
        <p:blipFill>
          <a:blip r:embed="rId4">
            <a:alphaModFix/>
          </a:blip>
          <a:stretch>
            <a:fillRect/>
          </a:stretch>
        </p:blipFill>
        <p:spPr>
          <a:xfrm>
            <a:off x="1303300" y="5532700"/>
            <a:ext cx="2634148" cy="707400"/>
          </a:xfrm>
          <a:prstGeom prst="rect">
            <a:avLst/>
          </a:prstGeom>
          <a:noFill/>
          <a:ln>
            <a:noFill/>
          </a:ln>
        </p:spPr>
      </p:pic>
      <p:pic>
        <p:nvPicPr>
          <p:cNvPr id="319" name="Google Shape;319;g1334bbef780_1_255"/>
          <p:cNvPicPr preferRelativeResize="0"/>
          <p:nvPr/>
        </p:nvPicPr>
        <p:blipFill>
          <a:blip r:embed="rId5">
            <a:alphaModFix/>
          </a:blip>
          <a:stretch>
            <a:fillRect/>
          </a:stretch>
        </p:blipFill>
        <p:spPr>
          <a:xfrm>
            <a:off x="5628613" y="5532700"/>
            <a:ext cx="934774" cy="934775"/>
          </a:xfrm>
          <a:prstGeom prst="rect">
            <a:avLst/>
          </a:prstGeom>
          <a:noFill/>
          <a:ln>
            <a:noFill/>
          </a:ln>
        </p:spPr>
      </p:pic>
      <p:sp>
        <p:nvSpPr>
          <p:cNvPr id="320" name="Google Shape;320;g1334bbef780_1_255"/>
          <p:cNvSpPr txBox="1"/>
          <p:nvPr>
            <p:ph idx="12" type="sldNum"/>
          </p:nvPr>
        </p:nvSpPr>
        <p:spPr>
          <a:xfrm>
            <a:off x="7761090" y="6478787"/>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gf3ad068e2d_0_22"/>
          <p:cNvSpPr txBox="1"/>
          <p:nvPr/>
        </p:nvSpPr>
        <p:spPr>
          <a:xfrm>
            <a:off x="264450" y="1078800"/>
            <a:ext cx="11663100" cy="5120700"/>
          </a:xfrm>
          <a:prstGeom prst="rect">
            <a:avLst/>
          </a:prstGeom>
          <a:noFill/>
          <a:ln>
            <a:noFill/>
          </a:ln>
        </p:spPr>
        <p:txBody>
          <a:bodyPr anchorCtr="0" anchor="t" bIns="91425" lIns="91425" spcFirstLastPara="1" rIns="91425" wrap="square" tIns="91425">
            <a:normAutofit/>
          </a:bodyPr>
          <a:lstStyle/>
          <a:p>
            <a:pPr indent="0" lvl="0" marL="0" marR="0" rtl="0" algn="just">
              <a:lnSpc>
                <a:spcPct val="115000"/>
              </a:lnSpc>
              <a:spcBef>
                <a:spcPts val="0"/>
              </a:spcBef>
              <a:spcAft>
                <a:spcPts val="0"/>
              </a:spcAft>
              <a:buNone/>
            </a:pPr>
            <a:r>
              <a:rPr lang="en-US" sz="900">
                <a:solidFill>
                  <a:srgbClr val="695D46"/>
                </a:solidFill>
                <a:latin typeface="Quattrocento Sans"/>
                <a:ea typeface="Quattrocento Sans"/>
                <a:cs typeface="Quattrocento Sans"/>
                <a:sym typeface="Quattrocento Sans"/>
              </a:rPr>
              <a:t>[1] Daniel Abadi, Anastasia Ailamaki, David Andersen, Peter Bailis, Magdalena Balazinska, Philip Bernstein, Peter Boncz, Surajit Chaudhuri, Alvin Cheung, AnHai Doan, et al. The seattle report on database research. ACM SIGMOD Record, 48(4):44–53, 2020.</a:t>
            </a:r>
            <a:endParaRPr sz="900">
              <a:solidFill>
                <a:srgbClr val="695D46"/>
              </a:solidFill>
              <a:latin typeface="Quattrocento Sans"/>
              <a:ea typeface="Quattrocento Sans"/>
              <a:cs typeface="Quattrocento Sans"/>
              <a:sym typeface="Quattrocento Sans"/>
            </a:endParaRPr>
          </a:p>
          <a:p>
            <a:pPr indent="0" lvl="0" marL="0" marR="0" rtl="0" algn="just">
              <a:lnSpc>
                <a:spcPct val="115000"/>
              </a:lnSpc>
              <a:spcBef>
                <a:spcPts val="0"/>
              </a:spcBef>
              <a:spcAft>
                <a:spcPts val="0"/>
              </a:spcAft>
              <a:buNone/>
            </a:pPr>
            <a:r>
              <a:rPr lang="en-US" sz="900">
                <a:solidFill>
                  <a:srgbClr val="695D46"/>
                </a:solidFill>
                <a:latin typeface="Quattrocento Sans"/>
                <a:ea typeface="Quattrocento Sans"/>
                <a:cs typeface="Quattrocento Sans"/>
                <a:sym typeface="Quattrocento Sans"/>
              </a:rPr>
              <a:t>[2] Ishfaq Ahmad and Yu-Kwong Kwok. On exploiting task duplication in parallel program scheduling. IEEE Transactions on parallel and distributed systems, 9(9):872–892, 1998. </a:t>
            </a:r>
            <a:endParaRPr sz="900">
              <a:solidFill>
                <a:srgbClr val="695D46"/>
              </a:solidFill>
              <a:latin typeface="Quattrocento Sans"/>
              <a:ea typeface="Quattrocento Sans"/>
              <a:cs typeface="Quattrocento Sans"/>
              <a:sym typeface="Quattrocento Sans"/>
            </a:endParaRPr>
          </a:p>
          <a:p>
            <a:pPr indent="0" lvl="0" marL="0" marR="0" rtl="0" algn="just">
              <a:lnSpc>
                <a:spcPct val="115000"/>
              </a:lnSpc>
              <a:spcBef>
                <a:spcPts val="0"/>
              </a:spcBef>
              <a:spcAft>
                <a:spcPts val="0"/>
              </a:spcAft>
              <a:buNone/>
            </a:pPr>
            <a:r>
              <a:rPr lang="en-US" sz="900">
                <a:solidFill>
                  <a:srgbClr val="695D46"/>
                </a:solidFill>
                <a:latin typeface="Quattrocento Sans"/>
                <a:ea typeface="Quattrocento Sans"/>
                <a:cs typeface="Quattrocento Sans"/>
                <a:sym typeface="Quattrocento Sans"/>
              </a:rPr>
              <a:t>[3] Hamid Arabnejad and Jorge G Barbosa. List scheduling algorithm for heterogeneous systems by an optimistic cost table. IEEE Transactions on Parallel and Distributed Systems, 25(3):682–694, 2013. </a:t>
            </a:r>
            <a:endParaRPr sz="900">
              <a:solidFill>
                <a:srgbClr val="695D46"/>
              </a:solidFill>
              <a:latin typeface="Quattrocento Sans"/>
              <a:ea typeface="Quattrocento Sans"/>
              <a:cs typeface="Quattrocento Sans"/>
              <a:sym typeface="Quattrocento Sans"/>
            </a:endParaRPr>
          </a:p>
          <a:p>
            <a:pPr indent="0" lvl="0" marL="0" marR="0" rtl="0" algn="just">
              <a:lnSpc>
                <a:spcPct val="115000"/>
              </a:lnSpc>
              <a:spcBef>
                <a:spcPts val="0"/>
              </a:spcBef>
              <a:spcAft>
                <a:spcPts val="0"/>
              </a:spcAft>
              <a:buNone/>
            </a:pPr>
            <a:r>
              <a:rPr lang="en-US" sz="900">
                <a:solidFill>
                  <a:srgbClr val="695D46"/>
                </a:solidFill>
                <a:latin typeface="Quattrocento Sans"/>
                <a:ea typeface="Quattrocento Sans"/>
                <a:cs typeface="Quattrocento Sans"/>
                <a:sym typeface="Quattrocento Sans"/>
              </a:rPr>
              <a:t>[4] Rosa M Badia, Javier Conejero, Carlos Diaz, Jorge Ejarque, Daniele Lezzi, Francesc Lordan, Cristian Ramon-Cortes, and Raul Sirvent. Comp superscalar, an interoperable programming framework. SoftwareX, 3:32–36, 2015. </a:t>
            </a:r>
            <a:endParaRPr sz="900">
              <a:solidFill>
                <a:srgbClr val="695D46"/>
              </a:solidFill>
              <a:latin typeface="Quattrocento Sans"/>
              <a:ea typeface="Quattrocento Sans"/>
              <a:cs typeface="Quattrocento Sans"/>
              <a:sym typeface="Quattrocento Sans"/>
            </a:endParaRPr>
          </a:p>
          <a:p>
            <a:pPr indent="0" lvl="0" marL="0" marR="0" rtl="0" algn="just">
              <a:lnSpc>
                <a:spcPct val="115000"/>
              </a:lnSpc>
              <a:spcBef>
                <a:spcPts val="0"/>
              </a:spcBef>
              <a:spcAft>
                <a:spcPts val="0"/>
              </a:spcAft>
              <a:buNone/>
            </a:pPr>
            <a:r>
              <a:rPr lang="en-US" sz="900">
                <a:solidFill>
                  <a:srgbClr val="695D46"/>
                </a:solidFill>
                <a:latin typeface="Quattrocento Sans"/>
                <a:ea typeface="Quattrocento Sans"/>
                <a:cs typeface="Quattrocento Sans"/>
                <a:sym typeface="Quattrocento Sans"/>
              </a:rPr>
              <a:t>[5] Tal Ben-Nun, Maciej Besta, Simon Huber, Alexandros Nikolaos Ziogas, Daniel Peter, and Torsten Hoefler. A modular benchmarking infrastructure for high-performance and reproducible deep learning. In 2019 IEEE International Parallel and Distributed Processing Symposium (IPDPS), pages 66–77. IEEE, 2019. </a:t>
            </a:r>
            <a:endParaRPr sz="900">
              <a:solidFill>
                <a:srgbClr val="695D46"/>
              </a:solidFill>
              <a:latin typeface="Quattrocento Sans"/>
              <a:ea typeface="Quattrocento Sans"/>
              <a:cs typeface="Quattrocento Sans"/>
              <a:sym typeface="Quattrocento Sans"/>
            </a:endParaRPr>
          </a:p>
          <a:p>
            <a:pPr indent="0" lvl="0" marL="0" marR="0" rtl="0" algn="just">
              <a:lnSpc>
                <a:spcPct val="115000"/>
              </a:lnSpc>
              <a:spcBef>
                <a:spcPts val="0"/>
              </a:spcBef>
              <a:spcAft>
                <a:spcPts val="0"/>
              </a:spcAft>
              <a:buNone/>
            </a:pPr>
            <a:r>
              <a:rPr lang="en-US" sz="900">
                <a:solidFill>
                  <a:srgbClr val="695D46"/>
                </a:solidFill>
                <a:latin typeface="Quattrocento Sans"/>
                <a:ea typeface="Quattrocento Sans"/>
                <a:cs typeface="Quattrocento Sans"/>
                <a:sym typeface="Quattrocento Sans"/>
              </a:rPr>
              <a:t>[6] Mark Bohr. A 30 year retrospective on dennard’s mosfet scaling paper. IEEE Solid-State Circuits Society Newsletter, 12(1):11–13, 2007. </a:t>
            </a:r>
            <a:endParaRPr sz="900">
              <a:solidFill>
                <a:srgbClr val="695D46"/>
              </a:solidFill>
              <a:latin typeface="Quattrocento Sans"/>
              <a:ea typeface="Quattrocento Sans"/>
              <a:cs typeface="Quattrocento Sans"/>
              <a:sym typeface="Quattrocento Sans"/>
            </a:endParaRPr>
          </a:p>
          <a:p>
            <a:pPr indent="0" lvl="0" marL="0" marR="0" rtl="0" algn="just">
              <a:lnSpc>
                <a:spcPct val="115000"/>
              </a:lnSpc>
              <a:spcBef>
                <a:spcPts val="0"/>
              </a:spcBef>
              <a:spcAft>
                <a:spcPts val="0"/>
              </a:spcAft>
              <a:buNone/>
            </a:pPr>
            <a:r>
              <a:rPr lang="en-US" sz="900">
                <a:solidFill>
                  <a:srgbClr val="695D46"/>
                </a:solidFill>
                <a:latin typeface="Quattrocento Sans"/>
                <a:ea typeface="Quattrocento Sans"/>
                <a:cs typeface="Quattrocento Sans"/>
                <a:sym typeface="Quattrocento Sans"/>
              </a:rPr>
              <a:t>[7] Shekhar Borkar and Andrew A Chien. The future of microprocessors. Communications of the ACM, 54(5):67–77, 2011. </a:t>
            </a:r>
            <a:endParaRPr sz="900">
              <a:solidFill>
                <a:srgbClr val="695D46"/>
              </a:solidFill>
              <a:latin typeface="Quattrocento Sans"/>
              <a:ea typeface="Quattrocento Sans"/>
              <a:cs typeface="Quattrocento Sans"/>
              <a:sym typeface="Quattrocento Sans"/>
            </a:endParaRPr>
          </a:p>
          <a:p>
            <a:pPr indent="0" lvl="0" marL="0" marR="0" rtl="0" algn="just">
              <a:lnSpc>
                <a:spcPct val="115000"/>
              </a:lnSpc>
              <a:spcBef>
                <a:spcPts val="0"/>
              </a:spcBef>
              <a:spcAft>
                <a:spcPts val="0"/>
              </a:spcAft>
              <a:buNone/>
            </a:pPr>
            <a:r>
              <a:rPr lang="en-US" sz="900">
                <a:solidFill>
                  <a:srgbClr val="695D46"/>
                </a:solidFill>
                <a:latin typeface="Quattrocento Sans"/>
                <a:ea typeface="Quattrocento Sans"/>
                <a:cs typeface="Quattrocento Sans"/>
                <a:sym typeface="Quattrocento Sans"/>
              </a:rPr>
              <a:t>[8] George Bosilca, Aurelien Bouteiller, Anthony Danalis, Thomas Herault, Pierre Lemarinier, and Jack Dongarra. Dague: A generic distributed dag engine for high performance computing. Parallel Computing, 38(1-2):37–51, 2012. </a:t>
            </a:r>
            <a:endParaRPr sz="900">
              <a:solidFill>
                <a:srgbClr val="695D46"/>
              </a:solidFill>
              <a:latin typeface="Quattrocento Sans"/>
              <a:ea typeface="Quattrocento Sans"/>
              <a:cs typeface="Quattrocento Sans"/>
              <a:sym typeface="Quattrocento Sans"/>
            </a:endParaRPr>
          </a:p>
          <a:p>
            <a:pPr indent="0" lvl="0" marL="0" marR="0" rtl="0" algn="just">
              <a:lnSpc>
                <a:spcPct val="115000"/>
              </a:lnSpc>
              <a:spcBef>
                <a:spcPts val="0"/>
              </a:spcBef>
              <a:spcAft>
                <a:spcPts val="0"/>
              </a:spcAft>
              <a:buNone/>
            </a:pPr>
            <a:r>
              <a:rPr lang="en-US" sz="900">
                <a:solidFill>
                  <a:srgbClr val="695D46"/>
                </a:solidFill>
                <a:latin typeface="Quattrocento Sans"/>
                <a:ea typeface="Quattrocento Sans"/>
                <a:cs typeface="Quattrocento Sans"/>
                <a:sym typeface="Quattrocento Sans"/>
              </a:rPr>
              <a:t>[9] George Bosilca, Aurelien Bouteiller, Anthony Danalis, Thomas Herault, Pitior Luszczek, and Jack Dongarra. Dense linear algebra on distributed heterogeneous hardware with a symbolic dag approach. Technical report, Lawrence Berkeley National Lab.(LBNL), Berkeley, CA (United States), 2012. </a:t>
            </a:r>
            <a:endParaRPr sz="900">
              <a:solidFill>
                <a:srgbClr val="695D46"/>
              </a:solidFill>
              <a:latin typeface="Quattrocento Sans"/>
              <a:ea typeface="Quattrocento Sans"/>
              <a:cs typeface="Quattrocento Sans"/>
              <a:sym typeface="Quattrocento Sans"/>
            </a:endParaRPr>
          </a:p>
          <a:p>
            <a:pPr indent="0" lvl="0" marL="0" marR="0" rtl="0" algn="just">
              <a:lnSpc>
                <a:spcPct val="115000"/>
              </a:lnSpc>
              <a:spcBef>
                <a:spcPts val="0"/>
              </a:spcBef>
              <a:spcAft>
                <a:spcPts val="0"/>
              </a:spcAft>
              <a:buNone/>
            </a:pPr>
            <a:r>
              <a:rPr lang="en-US" sz="900">
                <a:solidFill>
                  <a:srgbClr val="695D46"/>
                </a:solidFill>
                <a:latin typeface="Quattrocento Sans"/>
                <a:ea typeface="Quattrocento Sans"/>
                <a:cs typeface="Quattrocento Sans"/>
                <a:sym typeface="Quattrocento Sans"/>
              </a:rPr>
              <a:t>[10] Sebastian Breß, Felix Beier, Hannes Rauhe, Kai-Uwe Sattler, Eike Schallehn, and Gunter Saake. Efficient co-processor utilization in database query processing. Information Systems, 38(8):1084– 1096, 2013. </a:t>
            </a:r>
            <a:endParaRPr sz="900">
              <a:solidFill>
                <a:srgbClr val="695D46"/>
              </a:solidFill>
              <a:latin typeface="Quattrocento Sans"/>
              <a:ea typeface="Quattrocento Sans"/>
              <a:cs typeface="Quattrocento Sans"/>
              <a:sym typeface="Quattrocento Sans"/>
            </a:endParaRPr>
          </a:p>
          <a:p>
            <a:pPr indent="0" lvl="0" marL="0" marR="0" rtl="0" algn="just">
              <a:lnSpc>
                <a:spcPct val="115000"/>
              </a:lnSpc>
              <a:spcBef>
                <a:spcPts val="0"/>
              </a:spcBef>
              <a:spcAft>
                <a:spcPts val="0"/>
              </a:spcAft>
              <a:buNone/>
            </a:pPr>
            <a:r>
              <a:rPr lang="en-US" sz="900">
                <a:solidFill>
                  <a:srgbClr val="695D46"/>
                </a:solidFill>
                <a:latin typeface="Quattrocento Sans"/>
                <a:ea typeface="Quattrocento Sans"/>
                <a:cs typeface="Quattrocento Sans"/>
                <a:sym typeface="Quattrocento Sans"/>
              </a:rPr>
              <a:t>[11] Jian Fang, Yvo TB Mulder, Jan Hidders, Jinho Lee, and H Peter Hofstee. In-memory database acceleration on fpgas: a survey. The VLDB Journal, 29(1):33–59, 2020. </a:t>
            </a:r>
            <a:endParaRPr sz="900">
              <a:solidFill>
                <a:srgbClr val="695D46"/>
              </a:solidFill>
              <a:latin typeface="Quattrocento Sans"/>
              <a:ea typeface="Quattrocento Sans"/>
              <a:cs typeface="Quattrocento Sans"/>
              <a:sym typeface="Quattrocento Sans"/>
            </a:endParaRPr>
          </a:p>
          <a:p>
            <a:pPr indent="0" lvl="0" marL="0" marR="0" rtl="0" algn="just">
              <a:lnSpc>
                <a:spcPct val="115000"/>
              </a:lnSpc>
              <a:spcBef>
                <a:spcPts val="0"/>
              </a:spcBef>
              <a:spcAft>
                <a:spcPts val="0"/>
              </a:spcAft>
              <a:buNone/>
            </a:pPr>
            <a:r>
              <a:rPr lang="en-US" sz="900">
                <a:solidFill>
                  <a:srgbClr val="695D46"/>
                </a:solidFill>
                <a:latin typeface="Quattrocento Sans"/>
                <a:ea typeface="Quattrocento Sans"/>
                <a:cs typeface="Quattrocento Sans"/>
                <a:sym typeface="Quattrocento Sans"/>
              </a:rPr>
              <a:t>[12] Archana Ganapathi, Harumi Kuno, Umeshwar Dayal, Janet L Wiener, Armando Fox, Michael Jordan, and David Patterson. Predicting multiple metrics for queries: Better decisions enabled by machine learning. In 2009 IEEE 25th International Conference on Data Engineering, pages 592– 603. IEEE, 2009. </a:t>
            </a:r>
            <a:endParaRPr sz="900">
              <a:solidFill>
                <a:srgbClr val="695D46"/>
              </a:solidFill>
              <a:latin typeface="Quattrocento Sans"/>
              <a:ea typeface="Quattrocento Sans"/>
              <a:cs typeface="Quattrocento Sans"/>
              <a:sym typeface="Quattrocento Sans"/>
            </a:endParaRPr>
          </a:p>
          <a:p>
            <a:pPr indent="0" lvl="0" marL="0" marR="0" rtl="0" algn="just">
              <a:lnSpc>
                <a:spcPct val="115000"/>
              </a:lnSpc>
              <a:spcBef>
                <a:spcPts val="0"/>
              </a:spcBef>
              <a:spcAft>
                <a:spcPts val="0"/>
              </a:spcAft>
              <a:buNone/>
            </a:pPr>
            <a:r>
              <a:rPr lang="en-US" sz="900">
                <a:solidFill>
                  <a:srgbClr val="695D46"/>
                </a:solidFill>
                <a:latin typeface="Quattrocento Sans"/>
                <a:ea typeface="Quattrocento Sans"/>
                <a:cs typeface="Quattrocento Sans"/>
                <a:sym typeface="Quattrocento Sans"/>
              </a:rPr>
              <a:t>[13] Justin Gottschlich, Armando Solar-Lezama, Nesime Tatbul, Michael Carbin, Martin Rinard, Regina Barzilay, Saman Amarasinghe, Joshua B Tenenbaum, and Tim Mattson. The three pillars of machine programming. In Proceedings of the 2nd ACM SIGPLAN International Workshop on Machine Learning and Programming Languages, pages 69–80, 2018. </a:t>
            </a:r>
            <a:endParaRPr sz="900">
              <a:solidFill>
                <a:srgbClr val="695D46"/>
              </a:solidFill>
              <a:latin typeface="Quattrocento Sans"/>
              <a:ea typeface="Quattrocento Sans"/>
              <a:cs typeface="Quattrocento Sans"/>
              <a:sym typeface="Quattrocento Sans"/>
            </a:endParaRPr>
          </a:p>
          <a:p>
            <a:pPr indent="0" lvl="0" marL="0" marR="0" rtl="0" algn="just">
              <a:lnSpc>
                <a:spcPct val="115000"/>
              </a:lnSpc>
              <a:spcBef>
                <a:spcPts val="0"/>
              </a:spcBef>
              <a:spcAft>
                <a:spcPts val="0"/>
              </a:spcAft>
              <a:buNone/>
            </a:pPr>
            <a:r>
              <a:rPr lang="en-US" sz="900">
                <a:solidFill>
                  <a:srgbClr val="695D46"/>
                </a:solidFill>
                <a:latin typeface="Quattrocento Sans"/>
                <a:ea typeface="Quattrocento Sans"/>
                <a:cs typeface="Quattrocento Sans"/>
                <a:sym typeface="Quattrocento Sans"/>
              </a:rPr>
              <a:t>[14] Nathan Grinsztajn, Olivier Beaumont, Emmanuel Jeannot, and Philippe Preux. Readys: A reinforcement learning based strategy for heterogeneous dynamic scheduling. In 2021 IEEE International Conference on Cluster Computing (CLUSTER), pages 70–81. IEEE, 2021. </a:t>
            </a:r>
            <a:endParaRPr sz="900">
              <a:solidFill>
                <a:srgbClr val="695D46"/>
              </a:solidFill>
              <a:latin typeface="Quattrocento Sans"/>
              <a:ea typeface="Quattrocento Sans"/>
              <a:cs typeface="Quattrocento Sans"/>
              <a:sym typeface="Quattrocento Sans"/>
            </a:endParaRPr>
          </a:p>
          <a:p>
            <a:pPr indent="0" lvl="0" marL="0" marR="0" rtl="0" algn="just">
              <a:lnSpc>
                <a:spcPct val="115000"/>
              </a:lnSpc>
              <a:spcBef>
                <a:spcPts val="0"/>
              </a:spcBef>
              <a:spcAft>
                <a:spcPts val="0"/>
              </a:spcAft>
              <a:buNone/>
            </a:pPr>
            <a:r>
              <a:rPr lang="en-US" sz="900">
                <a:solidFill>
                  <a:srgbClr val="695D46"/>
                </a:solidFill>
                <a:latin typeface="Quattrocento Sans"/>
                <a:ea typeface="Quattrocento Sans"/>
                <a:cs typeface="Quattrocento Sans"/>
                <a:sym typeface="Quattrocento Sans"/>
              </a:rPr>
              <a:t>[15] Yuxing Han, Ziniu Wu, Peizhi Wu, Rong Zhu, Jingyi Yang, Liang Wei Tan, Kai Zeng, Gao Cong, Yanzhao Qin, Andreas Pfadler, et al. Cardinality estimation in dbms: A comprehensive benchmark evaluation. arXiv preprint arXiv:2109.05877, 2021. </a:t>
            </a:r>
            <a:endParaRPr sz="900">
              <a:solidFill>
                <a:srgbClr val="695D46"/>
              </a:solidFill>
              <a:latin typeface="Quattrocento Sans"/>
              <a:ea typeface="Quattrocento Sans"/>
              <a:cs typeface="Quattrocento Sans"/>
              <a:sym typeface="Quattrocento Sans"/>
            </a:endParaRPr>
          </a:p>
          <a:p>
            <a:pPr indent="0" lvl="0" marL="0" marR="0" rtl="0" algn="just">
              <a:lnSpc>
                <a:spcPct val="115000"/>
              </a:lnSpc>
              <a:spcBef>
                <a:spcPts val="0"/>
              </a:spcBef>
              <a:spcAft>
                <a:spcPts val="0"/>
              </a:spcAft>
              <a:buNone/>
            </a:pPr>
            <a:r>
              <a:rPr lang="en-US" sz="900">
                <a:solidFill>
                  <a:srgbClr val="695D46"/>
                </a:solidFill>
                <a:latin typeface="Quattrocento Sans"/>
                <a:ea typeface="Quattrocento Sans"/>
                <a:cs typeface="Quattrocento Sans"/>
                <a:sym typeface="Quattrocento Sans"/>
              </a:rPr>
              <a:t>[16] Zahaf Houssam-Eddine, Nicola Capodieci, Roberto Cavicchioli, Giuseppe Lipari, and Marko Bertogna. The hpc-dag task model for heterogeneous real-time systems. IEEE Transactions on Computers, 70(10):1747–1761, 2020. </a:t>
            </a:r>
            <a:endParaRPr sz="900">
              <a:solidFill>
                <a:srgbClr val="695D46"/>
              </a:solidFill>
              <a:latin typeface="Quattrocento Sans"/>
              <a:ea typeface="Quattrocento Sans"/>
              <a:cs typeface="Quattrocento Sans"/>
              <a:sym typeface="Quattrocento Sans"/>
            </a:endParaRPr>
          </a:p>
          <a:p>
            <a:pPr indent="0" lvl="0" marL="0" marR="0" rtl="0" algn="just">
              <a:lnSpc>
                <a:spcPct val="115000"/>
              </a:lnSpc>
              <a:spcBef>
                <a:spcPts val="0"/>
              </a:spcBef>
              <a:spcAft>
                <a:spcPts val="0"/>
              </a:spcAft>
              <a:buNone/>
            </a:pPr>
            <a:r>
              <a:rPr lang="en-US" sz="900">
                <a:solidFill>
                  <a:srgbClr val="695D46"/>
                </a:solidFill>
                <a:latin typeface="Quattrocento Sans"/>
                <a:ea typeface="Quattrocento Sans"/>
                <a:cs typeface="Quattrocento Sans"/>
                <a:sym typeface="Quattrocento Sans"/>
              </a:rPr>
              <a:t>[17] Hidehiro Kanemitsu, Masaki Hanada, and Hidenori Nakazato. Clustering-based task scheduling in a large number of heterogeneous processors. IEEE Transactions on Parallel and Distributed Systems, 27(11):3144–3157, 2016. </a:t>
            </a:r>
            <a:endParaRPr sz="900">
              <a:solidFill>
                <a:srgbClr val="695D46"/>
              </a:solidFill>
              <a:latin typeface="Quattrocento Sans"/>
              <a:ea typeface="Quattrocento Sans"/>
              <a:cs typeface="Quattrocento Sans"/>
              <a:sym typeface="Quattrocento Sans"/>
            </a:endParaRPr>
          </a:p>
          <a:p>
            <a:pPr indent="0" lvl="0" marL="0" marR="0" rtl="0" algn="just">
              <a:lnSpc>
                <a:spcPct val="115000"/>
              </a:lnSpc>
              <a:spcBef>
                <a:spcPts val="0"/>
              </a:spcBef>
              <a:spcAft>
                <a:spcPts val="0"/>
              </a:spcAft>
              <a:buNone/>
            </a:pPr>
            <a:r>
              <a:rPr lang="en-US" sz="900">
                <a:solidFill>
                  <a:srgbClr val="695D46"/>
                </a:solidFill>
                <a:latin typeface="Quattrocento Sans"/>
                <a:ea typeface="Quattrocento Sans"/>
                <a:cs typeface="Quattrocento Sans"/>
                <a:sym typeface="Quattrocento Sans"/>
              </a:rPr>
              <a:t>[18] Zoi Kaoudi, Jorge-Arnulfo Quiane-Ruiz, Bertty Contreras-Rojas, Rodrigo Pardo-Meza, Anis ´ Troudi, and Sanjay Chawla. Ml-based cross-platform query optimization. In 2020 IEEE 36th International Conference on Data Engineering (ICDE), pages 1489–1500. IEEE, 2020. </a:t>
            </a:r>
            <a:endParaRPr sz="900">
              <a:solidFill>
                <a:srgbClr val="695D46"/>
              </a:solidFill>
              <a:latin typeface="Quattrocento Sans"/>
              <a:ea typeface="Quattrocento Sans"/>
              <a:cs typeface="Quattrocento Sans"/>
              <a:sym typeface="Quattrocento Sans"/>
            </a:endParaRPr>
          </a:p>
          <a:p>
            <a:pPr indent="0" lvl="0" marL="0" marR="0" rtl="0" algn="just">
              <a:lnSpc>
                <a:spcPct val="115000"/>
              </a:lnSpc>
              <a:spcBef>
                <a:spcPts val="0"/>
              </a:spcBef>
              <a:spcAft>
                <a:spcPts val="0"/>
              </a:spcAft>
              <a:buNone/>
            </a:pPr>
            <a:r>
              <a:rPr lang="en-US" sz="900">
                <a:solidFill>
                  <a:srgbClr val="695D46"/>
                </a:solidFill>
                <a:latin typeface="Quattrocento Sans"/>
                <a:ea typeface="Quattrocento Sans"/>
                <a:cs typeface="Quattrocento Sans"/>
                <a:sym typeface="Quattrocento Sans"/>
              </a:rPr>
              <a:t>[19] Thomas N Kipf and Max Welling. Semi-supervised classification with graph convolutional networks. arXiv preprint arXiv:1609.02907, 2016. </a:t>
            </a:r>
            <a:endParaRPr sz="900">
              <a:solidFill>
                <a:srgbClr val="695D46"/>
              </a:solidFill>
              <a:latin typeface="Quattrocento Sans"/>
              <a:ea typeface="Quattrocento Sans"/>
              <a:cs typeface="Quattrocento Sans"/>
              <a:sym typeface="Quattrocento Sans"/>
            </a:endParaRPr>
          </a:p>
          <a:p>
            <a:pPr indent="0" lvl="0" marL="0" marR="0" rtl="0" algn="just">
              <a:lnSpc>
                <a:spcPct val="115000"/>
              </a:lnSpc>
              <a:spcBef>
                <a:spcPts val="0"/>
              </a:spcBef>
              <a:spcAft>
                <a:spcPts val="0"/>
              </a:spcAft>
              <a:buNone/>
            </a:pPr>
            <a:r>
              <a:rPr lang="en-US" sz="900">
                <a:solidFill>
                  <a:srgbClr val="695D46"/>
                </a:solidFill>
                <a:latin typeface="Quattrocento Sans"/>
                <a:ea typeface="Quattrocento Sans"/>
                <a:cs typeface="Quattrocento Sans"/>
                <a:sym typeface="Quattrocento Sans"/>
              </a:rPr>
              <a:t>[20] Sanjay Krishnan, Zongheng Yang, Ken Goldberg, Joseph Hellerstein, and Ion Stoica. Learning to optimize join queries with deep reinforcement learning. arXiv preprint arXiv:1808.03196, 2018.</a:t>
            </a:r>
            <a:endParaRPr sz="900">
              <a:solidFill>
                <a:srgbClr val="695D46"/>
              </a:solidFill>
              <a:latin typeface="Quattrocento Sans"/>
              <a:ea typeface="Quattrocento Sans"/>
              <a:cs typeface="Quattrocento Sans"/>
              <a:sym typeface="Quattrocento Sans"/>
            </a:endParaRPr>
          </a:p>
          <a:p>
            <a:pPr indent="0" lvl="0" marL="0" marR="0" rtl="0" algn="just">
              <a:lnSpc>
                <a:spcPct val="115000"/>
              </a:lnSpc>
              <a:spcBef>
                <a:spcPts val="0"/>
              </a:spcBef>
              <a:spcAft>
                <a:spcPts val="0"/>
              </a:spcAft>
              <a:buNone/>
            </a:pPr>
            <a:r>
              <a:rPr lang="en-US" sz="900">
                <a:solidFill>
                  <a:srgbClr val="695D46"/>
                </a:solidFill>
                <a:latin typeface="Quattrocento Sans"/>
                <a:ea typeface="Quattrocento Sans"/>
                <a:cs typeface="Quattrocento Sans"/>
                <a:sym typeface="Quattrocento Sans"/>
              </a:rPr>
              <a:t>[21] Patrick Kurp. Green computing. Communications of the ACM, 51(10):11–13, 2008. </a:t>
            </a:r>
            <a:endParaRPr sz="900">
              <a:solidFill>
                <a:srgbClr val="695D46"/>
              </a:solidFill>
              <a:latin typeface="Quattrocento Sans"/>
              <a:ea typeface="Quattrocento Sans"/>
              <a:cs typeface="Quattrocento Sans"/>
              <a:sym typeface="Quattrocento Sans"/>
            </a:endParaRPr>
          </a:p>
          <a:p>
            <a:pPr indent="0" lvl="0" marL="0" marR="0" rtl="0" algn="just">
              <a:lnSpc>
                <a:spcPct val="115000"/>
              </a:lnSpc>
              <a:spcBef>
                <a:spcPts val="0"/>
              </a:spcBef>
              <a:spcAft>
                <a:spcPts val="0"/>
              </a:spcAft>
              <a:buNone/>
            </a:pPr>
            <a:r>
              <a:rPr lang="en-US" sz="900">
                <a:solidFill>
                  <a:srgbClr val="695D46"/>
                </a:solidFill>
                <a:latin typeface="Quattrocento Sans"/>
                <a:ea typeface="Quattrocento Sans"/>
                <a:cs typeface="Quattrocento Sans"/>
                <a:sym typeface="Quattrocento Sans"/>
              </a:rPr>
              <a:t>[22] Yu-Kwong Kwok and Ishfaq Ahmad. Static scheduling algorithms for allocating directed task graphs to multiprocessors. ACM Computing Surveys (CSUR), 31(4):406–471, 1999. </a:t>
            </a:r>
            <a:endParaRPr sz="900">
              <a:solidFill>
                <a:srgbClr val="695D46"/>
              </a:solidFill>
              <a:latin typeface="Quattrocento Sans"/>
              <a:ea typeface="Quattrocento Sans"/>
              <a:cs typeface="Quattrocento Sans"/>
              <a:sym typeface="Quattrocento Sans"/>
            </a:endParaRPr>
          </a:p>
          <a:p>
            <a:pPr indent="0" lvl="0" marL="0" marR="0" rtl="0" algn="l">
              <a:lnSpc>
                <a:spcPct val="115000"/>
              </a:lnSpc>
              <a:spcBef>
                <a:spcPts val="0"/>
              </a:spcBef>
              <a:spcAft>
                <a:spcPts val="0"/>
              </a:spcAft>
              <a:buNone/>
            </a:pPr>
            <a:r>
              <a:t/>
            </a:r>
            <a:endParaRPr sz="900">
              <a:solidFill>
                <a:srgbClr val="695D46"/>
              </a:solidFill>
              <a:latin typeface="Quattrocento Sans"/>
              <a:ea typeface="Quattrocento Sans"/>
              <a:cs typeface="Quattrocento Sans"/>
              <a:sym typeface="Quattrocento Sans"/>
            </a:endParaRPr>
          </a:p>
        </p:txBody>
      </p:sp>
      <p:sp>
        <p:nvSpPr>
          <p:cNvPr id="326" name="Google Shape;326;gf3ad068e2d_0_22"/>
          <p:cNvSpPr txBox="1"/>
          <p:nvPr/>
        </p:nvSpPr>
        <p:spPr>
          <a:xfrm>
            <a:off x="264450" y="371400"/>
            <a:ext cx="11663100" cy="707400"/>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chemeClr val="dk1"/>
                </a:solidFill>
                <a:latin typeface="Quattrocento Sans"/>
                <a:ea typeface="Quattrocento Sans"/>
                <a:cs typeface="Quattrocento Sans"/>
                <a:sym typeface="Quattrocento Sans"/>
              </a:rPr>
              <a:t>References</a:t>
            </a:r>
            <a:endParaRPr b="1" i="0" sz="3600" u="none" cap="none" strike="noStrike">
              <a:solidFill>
                <a:schemeClr val="dk1"/>
              </a:solidFill>
              <a:latin typeface="Quattrocento Sans"/>
              <a:ea typeface="Quattrocento Sans"/>
              <a:cs typeface="Quattrocento Sans"/>
              <a:sym typeface="Quattrocento Sans"/>
            </a:endParaRPr>
          </a:p>
        </p:txBody>
      </p:sp>
      <p:sp>
        <p:nvSpPr>
          <p:cNvPr id="327" name="Google Shape;327;gf3ad068e2d_0_22"/>
          <p:cNvSpPr txBox="1"/>
          <p:nvPr>
            <p:ph idx="12" type="sldNum"/>
          </p:nvPr>
        </p:nvSpPr>
        <p:spPr>
          <a:xfrm>
            <a:off x="7761090" y="6478787"/>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1356c63f11e_0_15"/>
          <p:cNvSpPr txBox="1"/>
          <p:nvPr/>
        </p:nvSpPr>
        <p:spPr>
          <a:xfrm>
            <a:off x="264450" y="1078800"/>
            <a:ext cx="11663100" cy="5120700"/>
          </a:xfrm>
          <a:prstGeom prst="rect">
            <a:avLst/>
          </a:prstGeom>
          <a:noFill/>
          <a:ln>
            <a:noFill/>
          </a:ln>
        </p:spPr>
        <p:txBody>
          <a:bodyPr anchorCtr="0" anchor="t" bIns="91425" lIns="91425" spcFirstLastPara="1" rIns="91425" wrap="square" tIns="91425">
            <a:normAutofit/>
          </a:bodyPr>
          <a:lstStyle/>
          <a:p>
            <a:pPr indent="0" lvl="0" marL="0" marR="0" rtl="0" algn="just">
              <a:lnSpc>
                <a:spcPct val="115000"/>
              </a:lnSpc>
              <a:spcBef>
                <a:spcPts val="0"/>
              </a:spcBef>
              <a:spcAft>
                <a:spcPts val="0"/>
              </a:spcAft>
              <a:buNone/>
            </a:pPr>
            <a:r>
              <a:rPr lang="en-US" sz="900">
                <a:solidFill>
                  <a:srgbClr val="695D46"/>
                </a:solidFill>
                <a:latin typeface="Quattrocento Sans"/>
                <a:ea typeface="Quattrocento Sans"/>
                <a:cs typeface="Quattrocento Sans"/>
                <a:sym typeface="Quattrocento Sans"/>
              </a:rPr>
              <a:t>[23] Suyeon Lee and Sungyong Park. Performance analysis of big data etl process over cpu-gpu heterogeneous architectures. In 2021 IEEE 37th International Conference on Data Engineering Workshops (ICDEW), pages 42–47. IEEE, 2021. </a:t>
            </a:r>
            <a:endParaRPr sz="900">
              <a:solidFill>
                <a:srgbClr val="695D46"/>
              </a:solidFill>
              <a:latin typeface="Quattrocento Sans"/>
              <a:ea typeface="Quattrocento Sans"/>
              <a:cs typeface="Quattrocento Sans"/>
              <a:sym typeface="Quattrocento Sans"/>
            </a:endParaRPr>
          </a:p>
          <a:p>
            <a:pPr indent="0" lvl="0" marL="0" marR="0" rtl="0" algn="just">
              <a:lnSpc>
                <a:spcPct val="115000"/>
              </a:lnSpc>
              <a:spcBef>
                <a:spcPts val="0"/>
              </a:spcBef>
              <a:spcAft>
                <a:spcPts val="0"/>
              </a:spcAft>
              <a:buNone/>
            </a:pPr>
            <a:r>
              <a:rPr lang="en-US" sz="900">
                <a:solidFill>
                  <a:srgbClr val="695D46"/>
                </a:solidFill>
                <a:latin typeface="Quattrocento Sans"/>
                <a:ea typeface="Quattrocento Sans"/>
                <a:cs typeface="Quattrocento Sans"/>
                <a:sym typeface="Quattrocento Sans"/>
              </a:rPr>
              <a:t>[24] Viktor Leis, Andrey Gubichev, Atanas Mirchev, Peter Boncz, Alfons Kemper, and Thomas Neumann. How good are query optimizers, really? Proceedings of the VLDB Endowment, 9(3):204– 215, 2015. </a:t>
            </a:r>
            <a:endParaRPr sz="900">
              <a:solidFill>
                <a:srgbClr val="695D46"/>
              </a:solidFill>
              <a:latin typeface="Quattrocento Sans"/>
              <a:ea typeface="Quattrocento Sans"/>
              <a:cs typeface="Quattrocento Sans"/>
              <a:sym typeface="Quattrocento Sans"/>
            </a:endParaRPr>
          </a:p>
          <a:p>
            <a:pPr indent="0" lvl="0" marL="0" marR="0" rtl="0" algn="just">
              <a:lnSpc>
                <a:spcPct val="115000"/>
              </a:lnSpc>
              <a:spcBef>
                <a:spcPts val="0"/>
              </a:spcBef>
              <a:spcAft>
                <a:spcPts val="0"/>
              </a:spcAft>
              <a:buNone/>
            </a:pPr>
            <a:r>
              <a:rPr lang="en-US" sz="900">
                <a:solidFill>
                  <a:srgbClr val="695D46"/>
                </a:solidFill>
                <a:latin typeface="Quattrocento Sans"/>
                <a:ea typeface="Quattrocento Sans"/>
                <a:cs typeface="Quattrocento Sans"/>
                <a:sym typeface="Quattrocento Sans"/>
              </a:rPr>
              <a:t>[25] Guoliang Li, Xuanhe Zhou, and Lei Cao. Machine learning for databases. In The First International Conference on AI-ML-Systems, pages 1–2, 2021. </a:t>
            </a:r>
            <a:endParaRPr sz="900">
              <a:solidFill>
                <a:srgbClr val="695D46"/>
              </a:solidFill>
              <a:latin typeface="Quattrocento Sans"/>
              <a:ea typeface="Quattrocento Sans"/>
              <a:cs typeface="Quattrocento Sans"/>
              <a:sym typeface="Quattrocento Sans"/>
            </a:endParaRPr>
          </a:p>
          <a:p>
            <a:pPr indent="0" lvl="0" marL="0" marR="0" rtl="0" algn="just">
              <a:lnSpc>
                <a:spcPct val="115000"/>
              </a:lnSpc>
              <a:spcBef>
                <a:spcPts val="0"/>
              </a:spcBef>
              <a:spcAft>
                <a:spcPts val="0"/>
              </a:spcAft>
              <a:buNone/>
            </a:pPr>
            <a:r>
              <a:rPr lang="en-US" sz="900">
                <a:solidFill>
                  <a:srgbClr val="695D46"/>
                </a:solidFill>
                <a:latin typeface="Quattrocento Sans"/>
                <a:ea typeface="Quattrocento Sans"/>
                <a:cs typeface="Quattrocento Sans"/>
                <a:sym typeface="Quattrocento Sans"/>
              </a:rPr>
              <a:t>[26] Guoliang Li, Xuanhe Zhou, Shifu Li, and Bo Gao. Qtune: A query-aware database tuning system with deep reinforcement learning. Proceedings of the VLDB Endowment, 12(12):2118–2130, 2019.</a:t>
            </a:r>
            <a:endParaRPr sz="900">
              <a:solidFill>
                <a:srgbClr val="695D46"/>
              </a:solidFill>
              <a:latin typeface="Quattrocento Sans"/>
              <a:ea typeface="Quattrocento Sans"/>
              <a:cs typeface="Quattrocento Sans"/>
              <a:sym typeface="Quattrocento Sans"/>
            </a:endParaRPr>
          </a:p>
          <a:p>
            <a:pPr indent="0" lvl="0" marL="0" marR="0" rtl="0" algn="just">
              <a:lnSpc>
                <a:spcPct val="115000"/>
              </a:lnSpc>
              <a:spcBef>
                <a:spcPts val="0"/>
              </a:spcBef>
              <a:spcAft>
                <a:spcPts val="0"/>
              </a:spcAft>
              <a:buNone/>
            </a:pPr>
            <a:r>
              <a:rPr lang="en-US" sz="900">
                <a:solidFill>
                  <a:srgbClr val="695D46"/>
                </a:solidFill>
                <a:latin typeface="Quattrocento Sans"/>
                <a:ea typeface="Quattrocento Sans"/>
                <a:cs typeface="Quattrocento Sans"/>
                <a:sym typeface="Quattrocento Sans"/>
              </a:rPr>
              <a:t>[27] Clemens Lutz, Sebastian Breß, Steffen Zeuch, Tilmann Rabl, and Volker Markl. Pump up the volume: Processing large data on gpus with fast interconnects. In Proceedings of the 2020 ACM SIGMOD International Conference on Management of Data, pages 1633–1649, 2020. </a:t>
            </a:r>
            <a:endParaRPr sz="900">
              <a:solidFill>
                <a:srgbClr val="695D46"/>
              </a:solidFill>
              <a:latin typeface="Quattrocento Sans"/>
              <a:ea typeface="Quattrocento Sans"/>
              <a:cs typeface="Quattrocento Sans"/>
              <a:sym typeface="Quattrocento Sans"/>
            </a:endParaRPr>
          </a:p>
          <a:p>
            <a:pPr indent="0" lvl="0" marL="0" marR="0" rtl="0" algn="just">
              <a:lnSpc>
                <a:spcPct val="115000"/>
              </a:lnSpc>
              <a:spcBef>
                <a:spcPts val="0"/>
              </a:spcBef>
              <a:spcAft>
                <a:spcPts val="0"/>
              </a:spcAft>
              <a:buNone/>
            </a:pPr>
            <a:r>
              <a:rPr lang="en-US" sz="900">
                <a:solidFill>
                  <a:srgbClr val="695D46"/>
                </a:solidFill>
                <a:latin typeface="Quattrocento Sans"/>
                <a:ea typeface="Quattrocento Sans"/>
                <a:cs typeface="Quattrocento Sans"/>
                <a:sym typeface="Quattrocento Sans"/>
              </a:rPr>
              <a:t>[28] Ryan Marcus, Parimarjan Negi, Hongzi Mao, Nesime Tatbul, Mohammad Alizadeh, and Tim Kraska. Bao: Making learned query optimization practical. In Proceedings of the 2021 International Conference on Management of Data, pages 1275–1288, 2021. </a:t>
            </a:r>
            <a:endParaRPr sz="900">
              <a:solidFill>
                <a:srgbClr val="695D46"/>
              </a:solidFill>
              <a:latin typeface="Quattrocento Sans"/>
              <a:ea typeface="Quattrocento Sans"/>
              <a:cs typeface="Quattrocento Sans"/>
              <a:sym typeface="Quattrocento Sans"/>
            </a:endParaRPr>
          </a:p>
          <a:p>
            <a:pPr indent="0" lvl="0" marL="0" marR="0" rtl="0" algn="just">
              <a:lnSpc>
                <a:spcPct val="115000"/>
              </a:lnSpc>
              <a:spcBef>
                <a:spcPts val="0"/>
              </a:spcBef>
              <a:spcAft>
                <a:spcPts val="0"/>
              </a:spcAft>
              <a:buNone/>
            </a:pPr>
            <a:r>
              <a:rPr lang="en-US" sz="900">
                <a:solidFill>
                  <a:srgbClr val="695D46"/>
                </a:solidFill>
                <a:latin typeface="Quattrocento Sans"/>
                <a:ea typeface="Quattrocento Sans"/>
                <a:cs typeface="Quattrocento Sans"/>
                <a:sym typeface="Quattrocento Sans"/>
              </a:rPr>
              <a:t>[29] Ryan Marcus, Parimarjan Negi, Hongzi Mao, Chi Zhang, Mohammad Alizadeh, Tim Kraska, Olga Papaemmanouil, and Nesime Tatbul. Neo: A learned query optimizer. arXiv preprint arXiv:1904.03711, 2019. </a:t>
            </a:r>
            <a:endParaRPr sz="900">
              <a:solidFill>
                <a:srgbClr val="695D46"/>
              </a:solidFill>
              <a:latin typeface="Quattrocento Sans"/>
              <a:ea typeface="Quattrocento Sans"/>
              <a:cs typeface="Quattrocento Sans"/>
              <a:sym typeface="Quattrocento Sans"/>
            </a:endParaRPr>
          </a:p>
          <a:p>
            <a:pPr indent="0" lvl="0" marL="0" marR="0" rtl="0" algn="just">
              <a:lnSpc>
                <a:spcPct val="115000"/>
              </a:lnSpc>
              <a:spcBef>
                <a:spcPts val="0"/>
              </a:spcBef>
              <a:spcAft>
                <a:spcPts val="0"/>
              </a:spcAft>
              <a:buNone/>
            </a:pPr>
            <a:r>
              <a:rPr lang="en-US" sz="900">
                <a:solidFill>
                  <a:srgbClr val="695D46"/>
                </a:solidFill>
                <a:latin typeface="Quattrocento Sans"/>
                <a:ea typeface="Quattrocento Sans"/>
                <a:cs typeface="Quattrocento Sans"/>
                <a:sym typeface="Quattrocento Sans"/>
              </a:rPr>
              <a:t>[30] Ryan Marcus and Olga Papaemmanouil. Plan-structured deep neural network models for query performance prediction. arXiv preprint arXiv:1902.00132, 2019. </a:t>
            </a:r>
            <a:endParaRPr sz="900">
              <a:solidFill>
                <a:srgbClr val="695D46"/>
              </a:solidFill>
              <a:latin typeface="Quattrocento Sans"/>
              <a:ea typeface="Quattrocento Sans"/>
              <a:cs typeface="Quattrocento Sans"/>
              <a:sym typeface="Quattrocento Sans"/>
            </a:endParaRPr>
          </a:p>
          <a:p>
            <a:pPr indent="0" lvl="0" marL="0" marR="0" rtl="0" algn="just">
              <a:lnSpc>
                <a:spcPct val="115000"/>
              </a:lnSpc>
              <a:spcBef>
                <a:spcPts val="0"/>
              </a:spcBef>
              <a:spcAft>
                <a:spcPts val="0"/>
              </a:spcAft>
              <a:buNone/>
            </a:pPr>
            <a:r>
              <a:rPr lang="en-US" sz="900">
                <a:solidFill>
                  <a:srgbClr val="695D46"/>
                </a:solidFill>
                <a:latin typeface="Quattrocento Sans"/>
                <a:ea typeface="Quattrocento Sans"/>
                <a:cs typeface="Quattrocento Sans"/>
                <a:sym typeface="Quattrocento Sans"/>
              </a:rPr>
              <a:t>[31] Jesus Mart ´ ´ınez-Blanco, Christophe Nacci, Steven C Erwin, Kiyoshi Kanisawa, Elina Locane, Mark Thomas, Felix Von Oppen, Piet W Brouwer, and Stefan Folsch. Gating a single-molecule transistor ¨ with individual atoms. Nature Physics, 11(8):640–644, 2015. </a:t>
            </a:r>
            <a:endParaRPr sz="900">
              <a:solidFill>
                <a:srgbClr val="695D46"/>
              </a:solidFill>
              <a:latin typeface="Quattrocento Sans"/>
              <a:ea typeface="Quattrocento Sans"/>
              <a:cs typeface="Quattrocento Sans"/>
              <a:sym typeface="Quattrocento Sans"/>
            </a:endParaRPr>
          </a:p>
          <a:p>
            <a:pPr indent="0" lvl="0" marL="0" marR="0" rtl="0" algn="just">
              <a:lnSpc>
                <a:spcPct val="115000"/>
              </a:lnSpc>
              <a:spcBef>
                <a:spcPts val="0"/>
              </a:spcBef>
              <a:spcAft>
                <a:spcPts val="0"/>
              </a:spcAft>
              <a:buNone/>
            </a:pPr>
            <a:r>
              <a:rPr lang="en-US" sz="900">
                <a:solidFill>
                  <a:srgbClr val="695D46"/>
                </a:solidFill>
                <a:latin typeface="Quattrocento Sans"/>
                <a:ea typeface="Quattrocento Sans"/>
                <a:cs typeface="Quattrocento Sans"/>
                <a:sym typeface="Quattrocento Sans"/>
              </a:rPr>
              <a:t>[32] Peter Mattson, Christine Cheng, Gregory Diamos, Cody Coleman, Paulius Micikevicius, David Patterson, Hanlin Tang, Gu-Yeon Wei, Peter Bailis, Victor Bittorf, et al. Mlperf training benchmark. Proceedings of Machine Learning and Systems, 2:336–349, 2020. </a:t>
            </a:r>
            <a:endParaRPr sz="900">
              <a:solidFill>
                <a:srgbClr val="695D46"/>
              </a:solidFill>
              <a:latin typeface="Quattrocento Sans"/>
              <a:ea typeface="Quattrocento Sans"/>
              <a:cs typeface="Quattrocento Sans"/>
              <a:sym typeface="Quattrocento Sans"/>
            </a:endParaRPr>
          </a:p>
          <a:p>
            <a:pPr indent="0" lvl="0" marL="0" marR="0" rtl="0" algn="just">
              <a:lnSpc>
                <a:spcPct val="115000"/>
              </a:lnSpc>
              <a:spcBef>
                <a:spcPts val="0"/>
              </a:spcBef>
              <a:spcAft>
                <a:spcPts val="0"/>
              </a:spcAft>
              <a:buNone/>
            </a:pPr>
            <a:r>
              <a:rPr lang="en-US" sz="900">
                <a:solidFill>
                  <a:srgbClr val="695D46"/>
                </a:solidFill>
                <a:latin typeface="Quattrocento Sans"/>
                <a:ea typeface="Quattrocento Sans"/>
                <a:cs typeface="Quattrocento Sans"/>
                <a:sym typeface="Quattrocento Sans"/>
              </a:rPr>
              <a:t>[33] Ruben Mayer, Christian Mayer, and Larissa Laich. The tensorflow partitioning and scheduling problem: it’s the critical path! In Proceedings of the 1st Workshop on Distributed Infrastructures for Deep Learning, pages 1–6, 2017. </a:t>
            </a:r>
            <a:endParaRPr sz="900">
              <a:solidFill>
                <a:srgbClr val="695D46"/>
              </a:solidFill>
              <a:latin typeface="Quattrocento Sans"/>
              <a:ea typeface="Quattrocento Sans"/>
              <a:cs typeface="Quattrocento Sans"/>
              <a:sym typeface="Quattrocento Sans"/>
            </a:endParaRPr>
          </a:p>
          <a:p>
            <a:pPr indent="0" lvl="0" marL="0" marR="0" rtl="0" algn="just">
              <a:lnSpc>
                <a:spcPct val="115000"/>
              </a:lnSpc>
              <a:spcBef>
                <a:spcPts val="0"/>
              </a:spcBef>
              <a:spcAft>
                <a:spcPts val="0"/>
              </a:spcAft>
              <a:buNone/>
            </a:pPr>
            <a:r>
              <a:rPr lang="en-US" sz="900">
                <a:solidFill>
                  <a:srgbClr val="695D46"/>
                </a:solidFill>
                <a:latin typeface="Quattrocento Sans"/>
                <a:ea typeface="Quattrocento Sans"/>
                <a:cs typeface="Quattrocento Sans"/>
                <a:sym typeface="Quattrocento Sans"/>
              </a:rPr>
              <a:t>[34] Azalia Mirhoseini, Hieu Pham, Quoc V Le, Benoit Steiner, Rasmus Larsen, Yuefeng Zhou, Naveen Kumar, Mohammad Norouzi, Samy Bengio, and Jeff Dean. Device placement optimization with reinforcement learning. In International Conference on Machine Learning, pages 2430–2439. PMLR, 2017. </a:t>
            </a:r>
            <a:endParaRPr sz="900">
              <a:solidFill>
                <a:srgbClr val="695D46"/>
              </a:solidFill>
              <a:latin typeface="Quattrocento Sans"/>
              <a:ea typeface="Quattrocento Sans"/>
              <a:cs typeface="Quattrocento Sans"/>
              <a:sym typeface="Quattrocento Sans"/>
            </a:endParaRPr>
          </a:p>
          <a:p>
            <a:pPr indent="0" lvl="0" marL="0" marR="0" rtl="0" algn="just">
              <a:lnSpc>
                <a:spcPct val="115000"/>
              </a:lnSpc>
              <a:spcBef>
                <a:spcPts val="0"/>
              </a:spcBef>
              <a:spcAft>
                <a:spcPts val="0"/>
              </a:spcAft>
              <a:buNone/>
            </a:pPr>
            <a:r>
              <a:rPr lang="en-US" sz="900">
                <a:solidFill>
                  <a:srgbClr val="695D46"/>
                </a:solidFill>
                <a:latin typeface="Quattrocento Sans"/>
                <a:ea typeface="Quattrocento Sans"/>
                <a:cs typeface="Quattrocento Sans"/>
                <a:sym typeface="Quattrocento Sans"/>
              </a:rPr>
              <a:t>[35] Lili Mou, Ge Li, Lu Zhang, Tao Wang, and Zhi Jin. Convolutional neural networks over tree structures for programming language processing. In Thirtieth AAAI conference on artificial intelligence, 2016. </a:t>
            </a:r>
            <a:endParaRPr sz="900">
              <a:solidFill>
                <a:srgbClr val="695D46"/>
              </a:solidFill>
              <a:latin typeface="Quattrocento Sans"/>
              <a:ea typeface="Quattrocento Sans"/>
              <a:cs typeface="Quattrocento Sans"/>
              <a:sym typeface="Quattrocento Sans"/>
            </a:endParaRPr>
          </a:p>
          <a:p>
            <a:pPr indent="0" lvl="0" marL="0" marR="0" rtl="0" algn="just">
              <a:lnSpc>
                <a:spcPct val="115000"/>
              </a:lnSpc>
              <a:spcBef>
                <a:spcPts val="0"/>
              </a:spcBef>
              <a:spcAft>
                <a:spcPts val="0"/>
              </a:spcAft>
              <a:buNone/>
            </a:pPr>
            <a:r>
              <a:rPr lang="en-US" sz="900">
                <a:solidFill>
                  <a:srgbClr val="695D46"/>
                </a:solidFill>
                <a:latin typeface="Quattrocento Sans"/>
                <a:ea typeface="Quattrocento Sans"/>
                <a:cs typeface="Quattrocento Sans"/>
                <a:sym typeface="Quattrocento Sans"/>
              </a:rPr>
              <a:t>[36] Sara Mustafa, Iman Elghandour, and Mohamed A Ismail. A machine learning approach for predicting execution time of spark jobs. Alexandria engineering journal, 57(4):3767–3778, 2018. </a:t>
            </a:r>
            <a:endParaRPr sz="900">
              <a:solidFill>
                <a:srgbClr val="695D46"/>
              </a:solidFill>
              <a:latin typeface="Quattrocento Sans"/>
              <a:ea typeface="Quattrocento Sans"/>
              <a:cs typeface="Quattrocento Sans"/>
              <a:sym typeface="Quattrocento Sans"/>
            </a:endParaRPr>
          </a:p>
          <a:p>
            <a:pPr indent="0" lvl="0" marL="0" marR="0" rtl="0" algn="just">
              <a:lnSpc>
                <a:spcPct val="115000"/>
              </a:lnSpc>
              <a:spcBef>
                <a:spcPts val="0"/>
              </a:spcBef>
              <a:spcAft>
                <a:spcPts val="0"/>
              </a:spcAft>
              <a:buNone/>
            </a:pPr>
            <a:r>
              <a:rPr lang="en-US" sz="900">
                <a:solidFill>
                  <a:srgbClr val="695D46"/>
                </a:solidFill>
                <a:latin typeface="Quattrocento Sans"/>
                <a:ea typeface="Quattrocento Sans"/>
                <a:cs typeface="Quattrocento Sans"/>
                <a:sym typeface="Quattrocento Sans"/>
              </a:rPr>
              <a:t>[37] Thomas Neumann and Guido Moerkotte. Generating optimal dag-structured query evaluation plans. Computer Science-Research and Development, 24(3):103–117, 2009. </a:t>
            </a:r>
            <a:endParaRPr sz="900">
              <a:solidFill>
                <a:srgbClr val="695D46"/>
              </a:solidFill>
              <a:latin typeface="Quattrocento Sans"/>
              <a:ea typeface="Quattrocento Sans"/>
              <a:cs typeface="Quattrocento Sans"/>
              <a:sym typeface="Quattrocento Sans"/>
            </a:endParaRPr>
          </a:p>
          <a:p>
            <a:pPr indent="0" lvl="0" marL="0" marR="0" rtl="0" algn="just">
              <a:lnSpc>
                <a:spcPct val="115000"/>
              </a:lnSpc>
              <a:spcBef>
                <a:spcPts val="0"/>
              </a:spcBef>
              <a:spcAft>
                <a:spcPts val="0"/>
              </a:spcAft>
              <a:buNone/>
            </a:pPr>
            <a:r>
              <a:rPr lang="en-US" sz="900">
                <a:solidFill>
                  <a:srgbClr val="695D46"/>
                </a:solidFill>
                <a:latin typeface="Quattrocento Sans"/>
                <a:ea typeface="Quattrocento Sans"/>
                <a:cs typeface="Quattrocento Sans"/>
                <a:sym typeface="Quattrocento Sans"/>
              </a:rPr>
              <a:t>[38] Cristian Ramon-Cortes, Pol Alvarez, Francesc Lordan, Javier Alvarez, Jorge Ejarque, and Rosa M Badia. A survey on the distributed computing stack. Computer Science Review, 42:100422, 2021. </a:t>
            </a:r>
            <a:endParaRPr sz="900">
              <a:solidFill>
                <a:srgbClr val="695D46"/>
              </a:solidFill>
              <a:latin typeface="Quattrocento Sans"/>
              <a:ea typeface="Quattrocento Sans"/>
              <a:cs typeface="Quattrocento Sans"/>
              <a:sym typeface="Quattrocento Sans"/>
            </a:endParaRPr>
          </a:p>
          <a:p>
            <a:pPr indent="0" lvl="0" marL="0" marR="0" rtl="0" algn="just">
              <a:lnSpc>
                <a:spcPct val="115000"/>
              </a:lnSpc>
              <a:spcBef>
                <a:spcPts val="0"/>
              </a:spcBef>
              <a:spcAft>
                <a:spcPts val="0"/>
              </a:spcAft>
              <a:buNone/>
            </a:pPr>
            <a:r>
              <a:rPr lang="en-US" sz="900">
                <a:solidFill>
                  <a:srgbClr val="695D46"/>
                </a:solidFill>
                <a:latin typeface="Quattrocento Sans"/>
                <a:ea typeface="Quattrocento Sans"/>
                <a:cs typeface="Quattrocento Sans"/>
                <a:sym typeface="Quattrocento Sans"/>
              </a:rPr>
              <a:t>[39] Syed Mohammad Aunn Raza, Periklis Chrysogelos, Panagiotis Sioulas, Vladimir Indjic, Angelos Christos Anadiotis, and Anastasia Ailamaki. Gpu-accelerated data management under the test of time. In Online proceedings of the 10th Conference on Innovative Data Systems Research (CIDR), number CONF, 2020. </a:t>
            </a:r>
            <a:endParaRPr sz="900">
              <a:solidFill>
                <a:srgbClr val="695D46"/>
              </a:solidFill>
              <a:latin typeface="Quattrocento Sans"/>
              <a:ea typeface="Quattrocento Sans"/>
              <a:cs typeface="Quattrocento Sans"/>
              <a:sym typeface="Quattrocento Sans"/>
            </a:endParaRPr>
          </a:p>
          <a:p>
            <a:pPr indent="0" lvl="0" marL="0" marR="0" rtl="0" algn="just">
              <a:lnSpc>
                <a:spcPct val="115000"/>
              </a:lnSpc>
              <a:spcBef>
                <a:spcPts val="0"/>
              </a:spcBef>
              <a:spcAft>
                <a:spcPts val="0"/>
              </a:spcAft>
              <a:buNone/>
            </a:pPr>
            <a:r>
              <a:rPr lang="en-US" sz="900">
                <a:solidFill>
                  <a:srgbClr val="695D46"/>
                </a:solidFill>
                <a:latin typeface="Quattrocento Sans"/>
                <a:ea typeface="Quattrocento Sans"/>
                <a:cs typeface="Quattrocento Sans"/>
                <a:sym typeface="Quattrocento Sans"/>
              </a:rPr>
              <a:t>[40] Viktor Rosenfeld, Sebastian Breß, and Volker Markl. Query processing on heterogeneous cpu/gpu systems. ACM Computing Surveys (CSUR), 55(1):1–38, 2022. </a:t>
            </a:r>
            <a:endParaRPr sz="900">
              <a:solidFill>
                <a:srgbClr val="695D46"/>
              </a:solidFill>
              <a:latin typeface="Quattrocento Sans"/>
              <a:ea typeface="Quattrocento Sans"/>
              <a:cs typeface="Quattrocento Sans"/>
              <a:sym typeface="Quattrocento Sans"/>
            </a:endParaRPr>
          </a:p>
          <a:p>
            <a:pPr indent="0" lvl="0" marL="0" marR="0" rtl="0" algn="just">
              <a:lnSpc>
                <a:spcPct val="115000"/>
              </a:lnSpc>
              <a:spcBef>
                <a:spcPts val="0"/>
              </a:spcBef>
              <a:spcAft>
                <a:spcPts val="0"/>
              </a:spcAft>
              <a:buNone/>
            </a:pPr>
            <a:r>
              <a:rPr lang="en-US" sz="900">
                <a:solidFill>
                  <a:srgbClr val="695D46"/>
                </a:solidFill>
                <a:latin typeface="Quattrocento Sans"/>
                <a:ea typeface="Quattrocento Sans"/>
                <a:cs typeface="Quattrocento Sans"/>
                <a:sym typeface="Quattrocento Sans"/>
              </a:rPr>
              <a:t>[41] Stuart Russell and Peter Norvig. Artificial intelligence: a modern approach. 2002. </a:t>
            </a:r>
            <a:endParaRPr sz="900">
              <a:solidFill>
                <a:srgbClr val="695D46"/>
              </a:solidFill>
              <a:latin typeface="Quattrocento Sans"/>
              <a:ea typeface="Quattrocento Sans"/>
              <a:cs typeface="Quattrocento Sans"/>
              <a:sym typeface="Quattrocento Sans"/>
            </a:endParaRPr>
          </a:p>
          <a:p>
            <a:pPr indent="0" lvl="0" marL="0" marR="0" rtl="0" algn="just">
              <a:lnSpc>
                <a:spcPct val="115000"/>
              </a:lnSpc>
              <a:spcBef>
                <a:spcPts val="0"/>
              </a:spcBef>
              <a:spcAft>
                <a:spcPts val="0"/>
              </a:spcAft>
              <a:buNone/>
            </a:pPr>
            <a:r>
              <a:rPr lang="en-US" sz="900">
                <a:solidFill>
                  <a:srgbClr val="695D46"/>
                </a:solidFill>
                <a:latin typeface="Quattrocento Sans"/>
                <a:ea typeface="Quattrocento Sans"/>
                <a:cs typeface="Quattrocento Sans"/>
                <a:sym typeface="Quattrocento Sans"/>
              </a:rPr>
              <a:t>[42] Rizos Sakellariou and Henan Zhao. A hybrid heuristic for dag scheduling on heterogeneous systems. In 18th International Parallel and Distributed Processing Symposium, 2004. Proceedings., page 111. IEEE, 2004. </a:t>
            </a:r>
            <a:endParaRPr sz="900">
              <a:solidFill>
                <a:srgbClr val="695D46"/>
              </a:solidFill>
              <a:latin typeface="Quattrocento Sans"/>
              <a:ea typeface="Quattrocento Sans"/>
              <a:cs typeface="Quattrocento Sans"/>
              <a:sym typeface="Quattrocento Sans"/>
            </a:endParaRPr>
          </a:p>
          <a:p>
            <a:pPr indent="0" lvl="0" marL="0" marR="0" rtl="0" algn="just">
              <a:lnSpc>
                <a:spcPct val="115000"/>
              </a:lnSpc>
              <a:spcBef>
                <a:spcPts val="0"/>
              </a:spcBef>
              <a:spcAft>
                <a:spcPts val="0"/>
              </a:spcAft>
              <a:buNone/>
            </a:pPr>
            <a:r>
              <a:rPr lang="en-US" sz="900">
                <a:solidFill>
                  <a:srgbClr val="695D46"/>
                </a:solidFill>
                <a:latin typeface="Quattrocento Sans"/>
                <a:ea typeface="Quattrocento Sans"/>
                <a:cs typeface="Quattrocento Sans"/>
                <a:sym typeface="Quattrocento Sans"/>
              </a:rPr>
              <a:t>[43] Anil Shanbhag, Samuel Madden, and Xiangyao Yu. A study of the fundamental performance characteristics of gpus and cpus for database analytics. In Proceedings of the 2020 ACM SIGMOD international conference on Management of data, pages 1617–1632, 2020. </a:t>
            </a:r>
            <a:endParaRPr sz="900">
              <a:solidFill>
                <a:srgbClr val="695D46"/>
              </a:solidFill>
              <a:latin typeface="Quattrocento Sans"/>
              <a:ea typeface="Quattrocento Sans"/>
              <a:cs typeface="Quattrocento Sans"/>
              <a:sym typeface="Quattrocento Sans"/>
            </a:endParaRPr>
          </a:p>
          <a:p>
            <a:pPr indent="0" lvl="0" marL="0" marR="0" rtl="0" algn="just">
              <a:lnSpc>
                <a:spcPct val="115000"/>
              </a:lnSpc>
              <a:spcBef>
                <a:spcPts val="0"/>
              </a:spcBef>
              <a:spcAft>
                <a:spcPts val="0"/>
              </a:spcAft>
              <a:buNone/>
            </a:pPr>
            <a:r>
              <a:rPr lang="en-US" sz="900">
                <a:solidFill>
                  <a:srgbClr val="695D46"/>
                </a:solidFill>
                <a:latin typeface="Quattrocento Sans"/>
                <a:ea typeface="Quattrocento Sans"/>
                <a:cs typeface="Quattrocento Sans"/>
                <a:sym typeface="Quattrocento Sans"/>
              </a:rPr>
              <a:t>[44] Gilbert C Sih and Edward A Lee. A compile-time scheduling heuristic for interconnectionconstrained heterogeneous processor architectures. IEEE transactions on Parallel and Distributed systems, 4(2):175–187, 1993. </a:t>
            </a:r>
            <a:endParaRPr sz="900">
              <a:solidFill>
                <a:srgbClr val="695D46"/>
              </a:solidFill>
              <a:latin typeface="Quattrocento Sans"/>
              <a:ea typeface="Quattrocento Sans"/>
              <a:cs typeface="Quattrocento Sans"/>
              <a:sym typeface="Quattrocento Sans"/>
            </a:endParaRPr>
          </a:p>
          <a:p>
            <a:pPr indent="0" lvl="0" marL="0" marR="0" rtl="0" algn="l">
              <a:lnSpc>
                <a:spcPct val="115000"/>
              </a:lnSpc>
              <a:spcBef>
                <a:spcPts val="0"/>
              </a:spcBef>
              <a:spcAft>
                <a:spcPts val="0"/>
              </a:spcAft>
              <a:buClr>
                <a:srgbClr val="695D46"/>
              </a:buClr>
              <a:buSzPts val="800"/>
              <a:buFont typeface="Quattrocento Sans"/>
              <a:buNone/>
            </a:pPr>
            <a:r>
              <a:t/>
            </a:r>
            <a:endParaRPr sz="900">
              <a:solidFill>
                <a:srgbClr val="695D46"/>
              </a:solidFill>
              <a:latin typeface="Quattrocento Sans"/>
              <a:ea typeface="Quattrocento Sans"/>
              <a:cs typeface="Quattrocento Sans"/>
              <a:sym typeface="Quattrocento Sans"/>
            </a:endParaRPr>
          </a:p>
        </p:txBody>
      </p:sp>
      <p:sp>
        <p:nvSpPr>
          <p:cNvPr id="333" name="Google Shape;333;g1356c63f11e_0_15"/>
          <p:cNvSpPr txBox="1"/>
          <p:nvPr/>
        </p:nvSpPr>
        <p:spPr>
          <a:xfrm>
            <a:off x="264450" y="371400"/>
            <a:ext cx="11663100" cy="707400"/>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chemeClr val="dk1"/>
                </a:solidFill>
                <a:latin typeface="Quattrocento Sans"/>
                <a:ea typeface="Quattrocento Sans"/>
                <a:cs typeface="Quattrocento Sans"/>
                <a:sym typeface="Quattrocento Sans"/>
              </a:rPr>
              <a:t>References</a:t>
            </a:r>
            <a:endParaRPr b="1" i="0" sz="3600" u="none" cap="none" strike="noStrike">
              <a:solidFill>
                <a:schemeClr val="dk1"/>
              </a:solidFill>
              <a:latin typeface="Quattrocento Sans"/>
              <a:ea typeface="Quattrocento Sans"/>
              <a:cs typeface="Quattrocento Sans"/>
              <a:sym typeface="Quattrocento Sans"/>
            </a:endParaRPr>
          </a:p>
        </p:txBody>
      </p:sp>
      <p:sp>
        <p:nvSpPr>
          <p:cNvPr id="334" name="Google Shape;334;g1356c63f11e_0_15"/>
          <p:cNvSpPr txBox="1"/>
          <p:nvPr>
            <p:ph idx="12" type="sldNum"/>
          </p:nvPr>
        </p:nvSpPr>
        <p:spPr>
          <a:xfrm>
            <a:off x="7761090" y="6478787"/>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g1356c63f11e_0_24"/>
          <p:cNvSpPr txBox="1"/>
          <p:nvPr/>
        </p:nvSpPr>
        <p:spPr>
          <a:xfrm>
            <a:off x="264450" y="1078800"/>
            <a:ext cx="11663100" cy="5120700"/>
          </a:xfrm>
          <a:prstGeom prst="rect">
            <a:avLst/>
          </a:prstGeom>
          <a:noFill/>
          <a:ln>
            <a:noFill/>
          </a:ln>
        </p:spPr>
        <p:txBody>
          <a:bodyPr anchorCtr="0" anchor="t" bIns="91425" lIns="91425" spcFirstLastPara="1" rIns="91425" wrap="square" tIns="91425">
            <a:normAutofit/>
          </a:bodyPr>
          <a:lstStyle/>
          <a:p>
            <a:pPr indent="0" lvl="0" marL="0" marR="0" rtl="0" algn="just">
              <a:lnSpc>
                <a:spcPct val="115000"/>
              </a:lnSpc>
              <a:spcBef>
                <a:spcPts val="0"/>
              </a:spcBef>
              <a:spcAft>
                <a:spcPts val="0"/>
              </a:spcAft>
              <a:buNone/>
            </a:pPr>
            <a:r>
              <a:rPr lang="en-US" sz="900">
                <a:solidFill>
                  <a:srgbClr val="695D46"/>
                </a:solidFill>
                <a:latin typeface="Quattrocento Sans"/>
                <a:ea typeface="Quattrocento Sans"/>
                <a:cs typeface="Quattrocento Sans"/>
                <a:sym typeface="Quattrocento Sans"/>
              </a:rPr>
              <a:t>[45] Poonam Singh, Maitreyee Dutta, and Naveen Aggarwal. A review of task scheduling based on meta-heuristics approach in cloud computing. Knowledge and Information Systems, 52(1):1–51, 2017. </a:t>
            </a:r>
            <a:endParaRPr sz="900">
              <a:solidFill>
                <a:srgbClr val="695D46"/>
              </a:solidFill>
              <a:latin typeface="Quattrocento Sans"/>
              <a:ea typeface="Quattrocento Sans"/>
              <a:cs typeface="Quattrocento Sans"/>
              <a:sym typeface="Quattrocento Sans"/>
            </a:endParaRPr>
          </a:p>
          <a:p>
            <a:pPr indent="0" lvl="0" marL="0" marR="0" rtl="0" algn="just">
              <a:lnSpc>
                <a:spcPct val="115000"/>
              </a:lnSpc>
              <a:spcBef>
                <a:spcPts val="0"/>
              </a:spcBef>
              <a:spcAft>
                <a:spcPts val="0"/>
              </a:spcAft>
              <a:buNone/>
            </a:pPr>
            <a:r>
              <a:rPr lang="en-US" sz="900">
                <a:solidFill>
                  <a:srgbClr val="695D46"/>
                </a:solidFill>
                <a:latin typeface="Quattrocento Sans"/>
                <a:ea typeface="Quattrocento Sans"/>
                <a:cs typeface="Quattrocento Sans"/>
                <a:sym typeface="Quattrocento Sans"/>
              </a:rPr>
              <a:t>[46] Fuhong Song, Huanlai Xing, Xinhan Wang, Shouxi Luo, Penglin Dai, and Ke Li. Offloading dependent tasks in multi-access edge computing: A multi-objective reinforcement learning approach. Future Generation Computer Systems, 128:333–348, 2022. </a:t>
            </a:r>
            <a:endParaRPr sz="900">
              <a:solidFill>
                <a:srgbClr val="695D46"/>
              </a:solidFill>
              <a:latin typeface="Quattrocento Sans"/>
              <a:ea typeface="Quattrocento Sans"/>
              <a:cs typeface="Quattrocento Sans"/>
              <a:sym typeface="Quattrocento Sans"/>
            </a:endParaRPr>
          </a:p>
          <a:p>
            <a:pPr indent="0" lvl="0" marL="0" marR="0" rtl="0" algn="just">
              <a:lnSpc>
                <a:spcPct val="115000"/>
              </a:lnSpc>
              <a:spcBef>
                <a:spcPts val="0"/>
              </a:spcBef>
              <a:spcAft>
                <a:spcPts val="0"/>
              </a:spcAft>
              <a:buNone/>
            </a:pPr>
            <a:r>
              <a:rPr lang="en-US" sz="900">
                <a:solidFill>
                  <a:srgbClr val="695D46"/>
                </a:solidFill>
                <a:latin typeface="Quattrocento Sans"/>
                <a:ea typeface="Quattrocento Sans"/>
                <a:cs typeface="Quattrocento Sans"/>
                <a:sym typeface="Quattrocento Sans"/>
              </a:rPr>
              <a:t>[47] Richard S Sutton and Andrew G Barto. Reinforcement learning: An introduction. MIT press, 2018. </a:t>
            </a:r>
            <a:endParaRPr sz="900">
              <a:solidFill>
                <a:srgbClr val="695D46"/>
              </a:solidFill>
              <a:latin typeface="Quattrocento Sans"/>
              <a:ea typeface="Quattrocento Sans"/>
              <a:cs typeface="Quattrocento Sans"/>
              <a:sym typeface="Quattrocento Sans"/>
            </a:endParaRPr>
          </a:p>
          <a:p>
            <a:pPr indent="0" lvl="0" marL="0" marR="0" rtl="0" algn="just">
              <a:lnSpc>
                <a:spcPct val="115000"/>
              </a:lnSpc>
              <a:spcBef>
                <a:spcPts val="0"/>
              </a:spcBef>
              <a:spcAft>
                <a:spcPts val="0"/>
              </a:spcAft>
              <a:buNone/>
            </a:pPr>
            <a:r>
              <a:rPr lang="en-US" sz="900">
                <a:solidFill>
                  <a:srgbClr val="695D46"/>
                </a:solidFill>
                <a:latin typeface="Quattrocento Sans"/>
                <a:ea typeface="Quattrocento Sans"/>
                <a:cs typeface="Quattrocento Sans"/>
                <a:sym typeface="Quattrocento Sans"/>
              </a:rPr>
              <a:t>[48] Haluk Topcuoglu, Salim Hariri, and Min-You Wu. Performance-effective and low-complexity task scheduling for heterogeneous computing. IEEE transactions on parallel and distributed systems, 13(3):260–274, 2002. </a:t>
            </a:r>
            <a:endParaRPr sz="900">
              <a:solidFill>
                <a:srgbClr val="695D46"/>
              </a:solidFill>
              <a:latin typeface="Quattrocento Sans"/>
              <a:ea typeface="Quattrocento Sans"/>
              <a:cs typeface="Quattrocento Sans"/>
              <a:sym typeface="Quattrocento Sans"/>
            </a:endParaRPr>
          </a:p>
          <a:p>
            <a:pPr indent="0" lvl="0" marL="0" marR="0" rtl="0" algn="just">
              <a:lnSpc>
                <a:spcPct val="115000"/>
              </a:lnSpc>
              <a:spcBef>
                <a:spcPts val="0"/>
              </a:spcBef>
              <a:spcAft>
                <a:spcPts val="0"/>
              </a:spcAft>
              <a:buNone/>
            </a:pPr>
            <a:r>
              <a:rPr lang="en-US" sz="900">
                <a:solidFill>
                  <a:srgbClr val="695D46"/>
                </a:solidFill>
                <a:latin typeface="Quattrocento Sans"/>
                <a:ea typeface="Quattrocento Sans"/>
                <a:cs typeface="Quattrocento Sans"/>
                <a:sym typeface="Quattrocento Sans"/>
              </a:rPr>
              <a:t>[49] Transaction Processing Performance Council (TPC). Tpc-h vesion 2 and version 3. https:// www.tpc.org/tpch/. Accessed: April 2022. </a:t>
            </a:r>
            <a:endParaRPr sz="900">
              <a:solidFill>
                <a:srgbClr val="695D46"/>
              </a:solidFill>
              <a:latin typeface="Quattrocento Sans"/>
              <a:ea typeface="Quattrocento Sans"/>
              <a:cs typeface="Quattrocento Sans"/>
              <a:sym typeface="Quattrocento Sans"/>
            </a:endParaRPr>
          </a:p>
          <a:p>
            <a:pPr indent="0" lvl="0" marL="0" marR="0" rtl="0" algn="just">
              <a:lnSpc>
                <a:spcPct val="115000"/>
              </a:lnSpc>
              <a:spcBef>
                <a:spcPts val="0"/>
              </a:spcBef>
              <a:spcAft>
                <a:spcPts val="0"/>
              </a:spcAft>
              <a:buNone/>
            </a:pPr>
            <a:r>
              <a:rPr lang="en-US" sz="900">
                <a:solidFill>
                  <a:srgbClr val="695D46"/>
                </a:solidFill>
                <a:latin typeface="Quattrocento Sans"/>
                <a:ea typeface="Quattrocento Sans"/>
                <a:cs typeface="Quattrocento Sans"/>
                <a:sym typeface="Quattrocento Sans"/>
              </a:rPr>
              <a:t>[50] Dimitris Tsesmelis and Alkis Simitsis. Database optimizers in the era of learning. In 2022 IEEE 37th International Conference on Data Engineering (ICDE). IEEE, 2022. </a:t>
            </a:r>
            <a:endParaRPr sz="900">
              <a:solidFill>
                <a:srgbClr val="695D46"/>
              </a:solidFill>
              <a:latin typeface="Quattrocento Sans"/>
              <a:ea typeface="Quattrocento Sans"/>
              <a:cs typeface="Quattrocento Sans"/>
              <a:sym typeface="Quattrocento Sans"/>
            </a:endParaRPr>
          </a:p>
          <a:p>
            <a:pPr indent="0" lvl="0" marL="0" marR="0" rtl="0" algn="just">
              <a:lnSpc>
                <a:spcPct val="115000"/>
              </a:lnSpc>
              <a:spcBef>
                <a:spcPts val="0"/>
              </a:spcBef>
              <a:spcAft>
                <a:spcPts val="0"/>
              </a:spcAft>
              <a:buNone/>
            </a:pPr>
            <a:r>
              <a:rPr lang="en-US" sz="900">
                <a:solidFill>
                  <a:srgbClr val="695D46"/>
                </a:solidFill>
                <a:latin typeface="Quattrocento Sans"/>
                <a:ea typeface="Quattrocento Sans"/>
                <a:cs typeface="Quattrocento Sans"/>
                <a:sym typeface="Quattrocento Sans"/>
              </a:rPr>
              <a:t>[51] Shivaram Venkataraman, Zongheng Yang, Michael Franklin, Benjamin Recht, and Ion Stoica. Ernest: Efficient performance prediction for {Large-Scale} advanced analytics. In 13th USENIX Symposium on Networked Systems Design and Implementation (NSDI 16), pages 363–378, 2016. </a:t>
            </a:r>
            <a:endParaRPr sz="900">
              <a:solidFill>
                <a:srgbClr val="695D46"/>
              </a:solidFill>
              <a:latin typeface="Quattrocento Sans"/>
              <a:ea typeface="Quattrocento Sans"/>
              <a:cs typeface="Quattrocento Sans"/>
              <a:sym typeface="Quattrocento Sans"/>
            </a:endParaRPr>
          </a:p>
          <a:p>
            <a:pPr indent="0" lvl="0" marL="0" marR="0" rtl="0" algn="just">
              <a:lnSpc>
                <a:spcPct val="115000"/>
              </a:lnSpc>
              <a:spcBef>
                <a:spcPts val="0"/>
              </a:spcBef>
              <a:spcAft>
                <a:spcPts val="0"/>
              </a:spcAft>
              <a:buNone/>
            </a:pPr>
            <a:r>
              <a:rPr lang="en-US" sz="900">
                <a:solidFill>
                  <a:srgbClr val="695D46"/>
                </a:solidFill>
                <a:latin typeface="Quattrocento Sans"/>
                <a:ea typeface="Quattrocento Sans"/>
                <a:cs typeface="Quattrocento Sans"/>
                <a:sym typeface="Quattrocento Sans"/>
              </a:rPr>
              <a:t>[52] Xiaoying Wang, Changbo Qu, Weiyuan Wu, Jiannan Wang, and Qingqing Zhou. Are we ready for learned cardinality estimation? arXiv preprint arXiv:2012.06743, 2020. </a:t>
            </a:r>
            <a:endParaRPr sz="900">
              <a:solidFill>
                <a:srgbClr val="695D46"/>
              </a:solidFill>
              <a:latin typeface="Quattrocento Sans"/>
              <a:ea typeface="Quattrocento Sans"/>
              <a:cs typeface="Quattrocento Sans"/>
              <a:sym typeface="Quattrocento Sans"/>
            </a:endParaRPr>
          </a:p>
          <a:p>
            <a:pPr indent="0" lvl="0" marL="0" marR="0" rtl="0" algn="just">
              <a:lnSpc>
                <a:spcPct val="115000"/>
              </a:lnSpc>
              <a:spcBef>
                <a:spcPts val="0"/>
              </a:spcBef>
              <a:spcAft>
                <a:spcPts val="0"/>
              </a:spcAft>
              <a:buNone/>
            </a:pPr>
            <a:r>
              <a:rPr lang="en-US" sz="900">
                <a:solidFill>
                  <a:srgbClr val="695D46"/>
                </a:solidFill>
                <a:latin typeface="Quattrocento Sans"/>
                <a:ea typeface="Quattrocento Sans"/>
                <a:cs typeface="Quattrocento Sans"/>
                <a:sym typeface="Quattrocento Sans"/>
              </a:rPr>
              <a:t>[53] Qing Wu, Zhiwei Wu, Yuehui Zhuang, and Yuxia Cheng. Adaptive dag tasks scheduling with deep reinforcement learning. In International Conference on Algorithms and Architectures for Parallel Processing, pages 477–490. Springer, 2018. </a:t>
            </a:r>
            <a:endParaRPr sz="900">
              <a:solidFill>
                <a:srgbClr val="695D46"/>
              </a:solidFill>
              <a:latin typeface="Quattrocento Sans"/>
              <a:ea typeface="Quattrocento Sans"/>
              <a:cs typeface="Quattrocento Sans"/>
              <a:sym typeface="Quattrocento Sans"/>
            </a:endParaRPr>
          </a:p>
          <a:p>
            <a:pPr indent="0" lvl="0" marL="0" marR="0" rtl="0" algn="just">
              <a:lnSpc>
                <a:spcPct val="115000"/>
              </a:lnSpc>
              <a:spcBef>
                <a:spcPts val="0"/>
              </a:spcBef>
              <a:spcAft>
                <a:spcPts val="0"/>
              </a:spcAft>
              <a:buNone/>
            </a:pPr>
            <a:r>
              <a:rPr lang="en-US" sz="900">
                <a:solidFill>
                  <a:srgbClr val="695D46"/>
                </a:solidFill>
                <a:latin typeface="Quattrocento Sans"/>
                <a:ea typeface="Quattrocento Sans"/>
                <a:cs typeface="Quattrocento Sans"/>
                <a:sym typeface="Quattrocento Sans"/>
              </a:rPr>
              <a:t>[54] Yuming Xu, Kenli Li, Jingtong Hu, and Keqin Li. A genetic algorithm for task scheduling on heterogeneous computing systems using multiple priority queues. Information Sciences, 270:255– 287, 2014. </a:t>
            </a:r>
            <a:endParaRPr sz="900">
              <a:solidFill>
                <a:srgbClr val="695D46"/>
              </a:solidFill>
              <a:latin typeface="Quattrocento Sans"/>
              <a:ea typeface="Quattrocento Sans"/>
              <a:cs typeface="Quattrocento Sans"/>
              <a:sym typeface="Quattrocento Sans"/>
            </a:endParaRPr>
          </a:p>
          <a:p>
            <a:pPr indent="0" lvl="0" marL="0" marR="0" rtl="0" algn="just">
              <a:lnSpc>
                <a:spcPct val="115000"/>
              </a:lnSpc>
              <a:spcBef>
                <a:spcPts val="0"/>
              </a:spcBef>
              <a:spcAft>
                <a:spcPts val="0"/>
              </a:spcAft>
              <a:buNone/>
            </a:pPr>
            <a:r>
              <a:rPr lang="en-US" sz="900">
                <a:solidFill>
                  <a:srgbClr val="695D46"/>
                </a:solidFill>
                <a:latin typeface="Quattrocento Sans"/>
                <a:ea typeface="Quattrocento Sans"/>
                <a:cs typeface="Quattrocento Sans"/>
                <a:sym typeface="Quattrocento Sans"/>
              </a:rPr>
              <a:t>[55] Zongheng Yang, Wei-Lin Chiang, Sifei Luan, Gautam Mittal, Michael Luo, and Ion Stoica. Balsa: Learning a query optimizer without expert demonstrations. arXiv preprint arXiv:2201.01441, 2022. </a:t>
            </a:r>
            <a:endParaRPr sz="900">
              <a:solidFill>
                <a:srgbClr val="695D46"/>
              </a:solidFill>
              <a:latin typeface="Quattrocento Sans"/>
              <a:ea typeface="Quattrocento Sans"/>
              <a:cs typeface="Quattrocento Sans"/>
              <a:sym typeface="Quattrocento Sans"/>
            </a:endParaRPr>
          </a:p>
          <a:p>
            <a:pPr indent="0" lvl="0" marL="0" marR="0" rtl="0" algn="just">
              <a:lnSpc>
                <a:spcPct val="115000"/>
              </a:lnSpc>
              <a:spcBef>
                <a:spcPts val="0"/>
              </a:spcBef>
              <a:spcAft>
                <a:spcPts val="0"/>
              </a:spcAft>
              <a:buNone/>
            </a:pPr>
            <a:r>
              <a:rPr lang="en-US" sz="900">
                <a:solidFill>
                  <a:srgbClr val="695D46"/>
                </a:solidFill>
                <a:latin typeface="Quattrocento Sans"/>
                <a:ea typeface="Quattrocento Sans"/>
                <a:cs typeface="Quattrocento Sans"/>
                <a:sym typeface="Quattrocento Sans"/>
              </a:rPr>
              <a:t>[56] Matei Zaharia, Mosharaf Chowdhury, Tathagata Das, Ankur Dave, Justin Ma, Murphy McCauly, Michael J Franklin, Scott Shenker, and Ion Stoica. Resilient distributed datasets: A {Fault-Tolerant} abstraction for {In-Memory} cluster computing. In 9th USENIX Symposium on Networked Systems Design and Implementation (NSDI 12), pages 15–28, 2012. </a:t>
            </a:r>
            <a:endParaRPr sz="900">
              <a:solidFill>
                <a:srgbClr val="695D46"/>
              </a:solidFill>
              <a:latin typeface="Quattrocento Sans"/>
              <a:ea typeface="Quattrocento Sans"/>
              <a:cs typeface="Quattrocento Sans"/>
              <a:sym typeface="Quattrocento Sans"/>
            </a:endParaRPr>
          </a:p>
          <a:p>
            <a:pPr indent="0" lvl="0" marL="0" marR="0" rtl="0" algn="just">
              <a:lnSpc>
                <a:spcPct val="115000"/>
              </a:lnSpc>
              <a:spcBef>
                <a:spcPts val="0"/>
              </a:spcBef>
              <a:spcAft>
                <a:spcPts val="0"/>
              </a:spcAft>
              <a:buNone/>
            </a:pPr>
            <a:r>
              <a:rPr lang="en-US" sz="900">
                <a:solidFill>
                  <a:srgbClr val="695D46"/>
                </a:solidFill>
                <a:latin typeface="Quattrocento Sans"/>
                <a:ea typeface="Quattrocento Sans"/>
                <a:cs typeface="Quattrocento Sans"/>
                <a:sym typeface="Quattrocento Sans"/>
              </a:rPr>
              <a:t>[57] Shuhao Zhang, Feng Zhang, Yingjun Wu, Bingsheng He, and Paul Johns. Hardware-conscious stream processing: A survey. ACM SIGMOD Record, 48(4):18–29, 2020. </a:t>
            </a:r>
            <a:endParaRPr sz="900">
              <a:solidFill>
                <a:srgbClr val="695D46"/>
              </a:solidFill>
              <a:latin typeface="Quattrocento Sans"/>
              <a:ea typeface="Quattrocento Sans"/>
              <a:cs typeface="Quattrocento Sans"/>
              <a:sym typeface="Quattrocento Sans"/>
            </a:endParaRPr>
          </a:p>
          <a:p>
            <a:pPr indent="0" lvl="0" marL="0" marR="0" rtl="0" algn="just">
              <a:lnSpc>
                <a:spcPct val="115000"/>
              </a:lnSpc>
              <a:spcBef>
                <a:spcPts val="0"/>
              </a:spcBef>
              <a:spcAft>
                <a:spcPts val="0"/>
              </a:spcAft>
              <a:buNone/>
            </a:pPr>
            <a:r>
              <a:rPr lang="en-US" sz="900">
                <a:solidFill>
                  <a:srgbClr val="695D46"/>
                </a:solidFill>
                <a:latin typeface="Quattrocento Sans"/>
                <a:ea typeface="Quattrocento Sans"/>
                <a:cs typeface="Quattrocento Sans"/>
                <a:sym typeface="Quattrocento Sans"/>
              </a:rPr>
              <a:t>[58] Wei Zhang, Wei Wei, Lingjie Xu, Lingling Jin, and Cheng Li. Ai matrix: A deep learning benchmark for alibaba data centers. arXiv preprint arXiv:1909.10562, 2019. </a:t>
            </a:r>
            <a:endParaRPr sz="900">
              <a:solidFill>
                <a:srgbClr val="695D46"/>
              </a:solidFill>
              <a:latin typeface="Quattrocento Sans"/>
              <a:ea typeface="Quattrocento Sans"/>
              <a:cs typeface="Quattrocento Sans"/>
              <a:sym typeface="Quattrocento Sans"/>
            </a:endParaRPr>
          </a:p>
          <a:p>
            <a:pPr indent="0" lvl="0" marL="0" marR="0" rtl="0" algn="just">
              <a:lnSpc>
                <a:spcPct val="115000"/>
              </a:lnSpc>
              <a:spcBef>
                <a:spcPts val="0"/>
              </a:spcBef>
              <a:spcAft>
                <a:spcPts val="0"/>
              </a:spcAft>
              <a:buNone/>
            </a:pPr>
            <a:r>
              <a:rPr lang="en-US" sz="900">
                <a:solidFill>
                  <a:srgbClr val="695D46"/>
                </a:solidFill>
                <a:latin typeface="Quattrocento Sans"/>
                <a:ea typeface="Quattrocento Sans"/>
                <a:cs typeface="Quattrocento Sans"/>
                <a:sym typeface="Quattrocento Sans"/>
              </a:rPr>
              <a:t>[59] Javier Alvarez Cid-Fuentes, Salvi Sol ´ a, Pol ` Alvarez, Alfred Castro-Ginard, and Rosa M. Badia. ´ dislib: Large Scale High Performance Machine Learning in Python. In Proceedings of the 15th International Conference on eScience, pages 96–105, 2019. </a:t>
            </a:r>
            <a:endParaRPr sz="900">
              <a:solidFill>
                <a:srgbClr val="695D46"/>
              </a:solidFill>
              <a:latin typeface="Quattrocento Sans"/>
              <a:ea typeface="Quattrocento Sans"/>
              <a:cs typeface="Quattrocento Sans"/>
              <a:sym typeface="Quattrocento Sans"/>
            </a:endParaRPr>
          </a:p>
        </p:txBody>
      </p:sp>
      <p:sp>
        <p:nvSpPr>
          <p:cNvPr id="340" name="Google Shape;340;g1356c63f11e_0_24"/>
          <p:cNvSpPr txBox="1"/>
          <p:nvPr/>
        </p:nvSpPr>
        <p:spPr>
          <a:xfrm>
            <a:off x="264450" y="371400"/>
            <a:ext cx="11663100" cy="707400"/>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chemeClr val="dk1"/>
                </a:solidFill>
                <a:latin typeface="Quattrocento Sans"/>
                <a:ea typeface="Quattrocento Sans"/>
                <a:cs typeface="Quattrocento Sans"/>
                <a:sym typeface="Quattrocento Sans"/>
              </a:rPr>
              <a:t>References</a:t>
            </a:r>
            <a:endParaRPr b="1" i="0" sz="3600" u="none" cap="none" strike="noStrike">
              <a:solidFill>
                <a:schemeClr val="dk1"/>
              </a:solidFill>
              <a:latin typeface="Quattrocento Sans"/>
              <a:ea typeface="Quattrocento Sans"/>
              <a:cs typeface="Quattrocento Sans"/>
              <a:sym typeface="Quattrocento Sans"/>
            </a:endParaRPr>
          </a:p>
        </p:txBody>
      </p:sp>
      <p:sp>
        <p:nvSpPr>
          <p:cNvPr id="341" name="Google Shape;341;g1356c63f11e_0_24"/>
          <p:cNvSpPr txBox="1"/>
          <p:nvPr>
            <p:ph idx="12" type="sldNum"/>
          </p:nvPr>
        </p:nvSpPr>
        <p:spPr>
          <a:xfrm>
            <a:off x="7761090" y="6478787"/>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g11dc1955429_0_195"/>
          <p:cNvSpPr txBox="1"/>
          <p:nvPr/>
        </p:nvSpPr>
        <p:spPr>
          <a:xfrm>
            <a:off x="264450" y="1078800"/>
            <a:ext cx="11663100" cy="4948800"/>
          </a:xfrm>
          <a:prstGeom prst="rect">
            <a:avLst/>
          </a:prstGeom>
          <a:noFill/>
          <a:ln>
            <a:noFill/>
          </a:ln>
        </p:spPr>
        <p:txBody>
          <a:bodyPr anchorCtr="0" anchor="ctr" bIns="91425" lIns="91425" spcFirstLastPara="1" rIns="91425" wrap="square" tIns="91425">
            <a:normAutofit/>
          </a:bodyPr>
          <a:lstStyle/>
          <a:p>
            <a:pPr indent="0" lvl="0" marL="0" marR="0" rtl="0" algn="ctr">
              <a:lnSpc>
                <a:spcPct val="115000"/>
              </a:lnSpc>
              <a:spcBef>
                <a:spcPts val="0"/>
              </a:spcBef>
              <a:spcAft>
                <a:spcPts val="0"/>
              </a:spcAft>
              <a:buClr>
                <a:srgbClr val="000000"/>
              </a:buClr>
              <a:buSzPts val="1800"/>
              <a:buFont typeface="Arial"/>
              <a:buNone/>
            </a:pPr>
            <a:r>
              <a:rPr b="1" i="0" lang="en-US" sz="3000" u="none" cap="none" strike="noStrike">
                <a:solidFill>
                  <a:srgbClr val="695D46"/>
                </a:solidFill>
                <a:latin typeface="Quattrocento Sans"/>
                <a:ea typeface="Quattrocento Sans"/>
                <a:cs typeface="Quattrocento Sans"/>
                <a:sym typeface="Quattrocento Sans"/>
              </a:rPr>
              <a:t>What </a:t>
            </a:r>
            <a:r>
              <a:rPr b="1" lang="en-US" sz="3000">
                <a:solidFill>
                  <a:srgbClr val="695D46"/>
                </a:solidFill>
                <a:latin typeface="Quattrocento Sans"/>
                <a:ea typeface="Quattrocento Sans"/>
                <a:cs typeface="Quattrocento Sans"/>
                <a:sym typeface="Quattrocento Sans"/>
              </a:rPr>
              <a:t>should be considered</a:t>
            </a:r>
            <a:r>
              <a:rPr b="1" i="0" lang="en-US" sz="3000" u="none" cap="none" strike="noStrike">
                <a:solidFill>
                  <a:srgbClr val="695D46"/>
                </a:solidFill>
                <a:latin typeface="Quattrocento Sans"/>
                <a:ea typeface="Quattrocento Sans"/>
                <a:cs typeface="Quattrocento Sans"/>
                <a:sym typeface="Quattrocento Sans"/>
              </a:rPr>
              <a:t> to place </a:t>
            </a:r>
            <a:r>
              <a:rPr b="1" lang="en-US" sz="3000">
                <a:solidFill>
                  <a:srgbClr val="695D46"/>
                </a:solidFill>
                <a:latin typeface="Quattrocento Sans"/>
                <a:ea typeface="Quattrocento Sans"/>
                <a:cs typeface="Quattrocento Sans"/>
                <a:sym typeface="Quattrocento Sans"/>
              </a:rPr>
              <a:t>analytical tasks in different process units (CPU or GPU)?</a:t>
            </a:r>
            <a:endParaRPr b="1" sz="3000">
              <a:solidFill>
                <a:srgbClr val="695D46"/>
              </a:solidFill>
              <a:latin typeface="Quattrocento Sans"/>
              <a:ea typeface="Quattrocento Sans"/>
              <a:cs typeface="Quattrocento Sans"/>
              <a:sym typeface="Quattrocento Sans"/>
            </a:endParaRPr>
          </a:p>
        </p:txBody>
      </p:sp>
      <p:sp>
        <p:nvSpPr>
          <p:cNvPr id="110" name="Google Shape;110;g11dc1955429_0_195"/>
          <p:cNvSpPr txBox="1"/>
          <p:nvPr/>
        </p:nvSpPr>
        <p:spPr>
          <a:xfrm>
            <a:off x="264450" y="371400"/>
            <a:ext cx="11663100" cy="707400"/>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chemeClr val="dk1"/>
                </a:solidFill>
                <a:latin typeface="Quattrocento Sans"/>
                <a:ea typeface="Quattrocento Sans"/>
                <a:cs typeface="Quattrocento Sans"/>
                <a:sym typeface="Quattrocento Sans"/>
              </a:rPr>
              <a:t>Motivation</a:t>
            </a:r>
            <a:endParaRPr b="1" i="0" sz="3600" u="none" cap="none" strike="noStrike">
              <a:solidFill>
                <a:schemeClr val="dk1"/>
              </a:solidFill>
              <a:latin typeface="Quattrocento Sans"/>
              <a:ea typeface="Quattrocento Sans"/>
              <a:cs typeface="Quattrocento Sans"/>
              <a:sym typeface="Quattrocento Sans"/>
            </a:endParaRPr>
          </a:p>
        </p:txBody>
      </p:sp>
      <p:sp>
        <p:nvSpPr>
          <p:cNvPr id="111" name="Google Shape;111;g11dc1955429_0_195"/>
          <p:cNvSpPr txBox="1"/>
          <p:nvPr>
            <p:ph idx="12" type="sldNum"/>
          </p:nvPr>
        </p:nvSpPr>
        <p:spPr>
          <a:xfrm>
            <a:off x="7761090" y="6478787"/>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g13a3393cf91_0_0"/>
          <p:cNvSpPr txBox="1"/>
          <p:nvPr/>
        </p:nvSpPr>
        <p:spPr>
          <a:xfrm>
            <a:off x="264450" y="1078800"/>
            <a:ext cx="11663100" cy="49488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695D46"/>
                </a:solidFill>
                <a:latin typeface="Quattrocento Sans"/>
                <a:ea typeface="Quattrocento Sans"/>
                <a:cs typeface="Quattrocento Sans"/>
                <a:sym typeface="Quattrocento Sans"/>
              </a:rPr>
              <a:t>Why processing data on heterogeneous CPU-GPU?</a:t>
            </a:r>
            <a:endParaRPr b="1" i="0" sz="1800" u="none" cap="none" strike="noStrike">
              <a:solidFill>
                <a:srgbClr val="695D46"/>
              </a:solidFill>
              <a:latin typeface="Quattrocento Sans"/>
              <a:ea typeface="Quattrocento Sans"/>
              <a:cs typeface="Quattrocento Sans"/>
              <a:sym typeface="Quattrocento Sans"/>
            </a:endParaRPr>
          </a:p>
          <a:p>
            <a:pPr indent="-342900" lvl="0" marL="457200" marR="0" rtl="0" algn="l">
              <a:lnSpc>
                <a:spcPct val="115000"/>
              </a:lnSpc>
              <a:spcBef>
                <a:spcPts val="0"/>
              </a:spcBef>
              <a:spcAft>
                <a:spcPts val="0"/>
              </a:spcAft>
              <a:buClr>
                <a:srgbClr val="695D46"/>
              </a:buClr>
              <a:buSzPts val="1800"/>
              <a:buFont typeface="Quattrocento Sans"/>
              <a:buChar char="●"/>
            </a:pPr>
            <a:r>
              <a:rPr b="0" i="0" lang="en-US" sz="1800" u="none" cap="none" strike="noStrike">
                <a:solidFill>
                  <a:srgbClr val="695D46"/>
                </a:solidFill>
                <a:latin typeface="Quattrocento Sans"/>
                <a:ea typeface="Quattrocento Sans"/>
                <a:cs typeface="Quattrocento Sans"/>
                <a:sym typeface="Quattrocento Sans"/>
              </a:rPr>
              <a:t>CPUs and GPUs are optimized for different usage scenarios [</a:t>
            </a:r>
            <a:r>
              <a:rPr lang="en-US" sz="1800">
                <a:solidFill>
                  <a:srgbClr val="695D46"/>
                </a:solidFill>
                <a:latin typeface="Quattrocento Sans"/>
                <a:ea typeface="Quattrocento Sans"/>
                <a:cs typeface="Quattrocento Sans"/>
                <a:sym typeface="Quattrocento Sans"/>
              </a:rPr>
              <a:t>40</a:t>
            </a:r>
            <a:r>
              <a:rPr b="0" i="0" lang="en-US" sz="1800" u="none" cap="none" strike="noStrike">
                <a:solidFill>
                  <a:srgbClr val="695D46"/>
                </a:solidFill>
                <a:latin typeface="Quattrocento Sans"/>
                <a:ea typeface="Quattrocento Sans"/>
                <a:cs typeface="Quattrocento Sans"/>
                <a:sym typeface="Quattrocento Sans"/>
              </a:rPr>
              <a:t>]:</a:t>
            </a:r>
            <a:endParaRPr b="0" i="0" sz="1800" u="none" cap="none" strike="noStrike">
              <a:solidFill>
                <a:srgbClr val="695D46"/>
              </a:solidFill>
              <a:latin typeface="Quattrocento Sans"/>
              <a:ea typeface="Quattrocento Sans"/>
              <a:cs typeface="Quattrocento Sans"/>
              <a:sym typeface="Quattrocento Sans"/>
            </a:endParaRPr>
          </a:p>
          <a:p>
            <a:pPr indent="-342900" lvl="1" marL="914400" marR="0" rtl="0" algn="l">
              <a:lnSpc>
                <a:spcPct val="115000"/>
              </a:lnSpc>
              <a:spcBef>
                <a:spcPts val="0"/>
              </a:spcBef>
              <a:spcAft>
                <a:spcPts val="0"/>
              </a:spcAft>
              <a:buClr>
                <a:srgbClr val="695D46"/>
              </a:buClr>
              <a:buSzPts val="1800"/>
              <a:buFont typeface="Quattrocento Sans"/>
              <a:buChar char="○"/>
            </a:pPr>
            <a:r>
              <a:rPr b="1" i="0" lang="en-US" sz="1800" u="none" cap="none" strike="noStrike">
                <a:solidFill>
                  <a:srgbClr val="695D46"/>
                </a:solidFill>
                <a:latin typeface="Quattrocento Sans"/>
                <a:ea typeface="Quattrocento Sans"/>
                <a:cs typeface="Quattrocento Sans"/>
                <a:sym typeface="Quattrocento Sans"/>
              </a:rPr>
              <a:t>CPU</a:t>
            </a:r>
            <a:r>
              <a:rPr b="0" i="0" lang="en-US" sz="1800" u="none" cap="none" strike="noStrike">
                <a:solidFill>
                  <a:srgbClr val="695D46"/>
                </a:solidFill>
                <a:latin typeface="Quattrocento Sans"/>
                <a:ea typeface="Quattrocento Sans"/>
                <a:cs typeface="Quattrocento Sans"/>
                <a:sym typeface="Quattrocento Sans"/>
              </a:rPr>
              <a:t>: optimized for serial processing tasks (few complex cores);</a:t>
            </a:r>
            <a:endParaRPr b="0" i="0" sz="1800" u="none" cap="none" strike="noStrike">
              <a:solidFill>
                <a:srgbClr val="695D46"/>
              </a:solidFill>
              <a:latin typeface="Quattrocento Sans"/>
              <a:ea typeface="Quattrocento Sans"/>
              <a:cs typeface="Quattrocento Sans"/>
              <a:sym typeface="Quattrocento Sans"/>
            </a:endParaRPr>
          </a:p>
          <a:p>
            <a:pPr indent="-342900" lvl="1" marL="914400" marR="0" rtl="0" algn="l">
              <a:lnSpc>
                <a:spcPct val="115000"/>
              </a:lnSpc>
              <a:spcBef>
                <a:spcPts val="0"/>
              </a:spcBef>
              <a:spcAft>
                <a:spcPts val="0"/>
              </a:spcAft>
              <a:buClr>
                <a:srgbClr val="695D46"/>
              </a:buClr>
              <a:buSzPts val="1800"/>
              <a:buFont typeface="Quattrocento Sans"/>
              <a:buChar char="○"/>
            </a:pPr>
            <a:r>
              <a:rPr b="1" i="0" lang="en-US" sz="1800" u="none" cap="none" strike="noStrike">
                <a:solidFill>
                  <a:srgbClr val="695D46"/>
                </a:solidFill>
                <a:latin typeface="Quattrocento Sans"/>
                <a:ea typeface="Quattrocento Sans"/>
                <a:cs typeface="Quattrocento Sans"/>
                <a:sym typeface="Quattrocento Sans"/>
              </a:rPr>
              <a:t>GPU</a:t>
            </a:r>
            <a:r>
              <a:rPr b="0" i="0" lang="en-US" sz="1800" u="none" cap="none" strike="noStrike">
                <a:solidFill>
                  <a:srgbClr val="695D46"/>
                </a:solidFill>
                <a:latin typeface="Quattrocento Sans"/>
                <a:ea typeface="Quattrocento Sans"/>
                <a:cs typeface="Quattrocento Sans"/>
                <a:sym typeface="Quattrocento Sans"/>
              </a:rPr>
              <a:t>: optimized for parallel processing tasks (many simple cores):</a:t>
            </a:r>
            <a:endParaRPr b="0" i="0" sz="1800" u="none" cap="none" strike="noStrike">
              <a:solidFill>
                <a:srgbClr val="695D46"/>
              </a:solidFill>
              <a:latin typeface="Quattrocento Sans"/>
              <a:ea typeface="Quattrocento Sans"/>
              <a:cs typeface="Quattrocento Sans"/>
              <a:sym typeface="Quattrocento Sans"/>
            </a:endParaRPr>
          </a:p>
          <a:p>
            <a:pPr indent="-342900" lvl="2" marL="1371600" marR="0" rtl="0" algn="l">
              <a:lnSpc>
                <a:spcPct val="115000"/>
              </a:lnSpc>
              <a:spcBef>
                <a:spcPts val="0"/>
              </a:spcBef>
              <a:spcAft>
                <a:spcPts val="0"/>
              </a:spcAft>
              <a:buClr>
                <a:srgbClr val="695D46"/>
              </a:buClr>
              <a:buSzPts val="1800"/>
              <a:buFont typeface="Quattrocento Sans"/>
              <a:buChar char="■"/>
            </a:pPr>
            <a:r>
              <a:rPr b="1" i="0" lang="en-US" sz="1800" u="none" cap="none" strike="noStrike">
                <a:solidFill>
                  <a:srgbClr val="695D46"/>
                </a:solidFill>
                <a:latin typeface="Quattrocento Sans"/>
                <a:ea typeface="Quattrocento Sans"/>
                <a:cs typeface="Quattrocento Sans"/>
                <a:sym typeface="Quattrocento Sans"/>
              </a:rPr>
              <a:t>Integrated GPU (iGPU)</a:t>
            </a:r>
            <a:r>
              <a:rPr b="0" i="0" lang="en-US" sz="1800" u="none" cap="none" strike="noStrike">
                <a:solidFill>
                  <a:srgbClr val="695D46"/>
                </a:solidFill>
                <a:latin typeface="Quattrocento Sans"/>
                <a:ea typeface="Quattrocento Sans"/>
                <a:cs typeface="Quattrocento Sans"/>
                <a:sym typeface="Quattrocento Sans"/>
              </a:rPr>
              <a:t>: efficient communication / good for scheduling fine-grained tasks;</a:t>
            </a:r>
            <a:endParaRPr b="0" i="0" sz="1800" u="none" cap="none" strike="noStrike">
              <a:solidFill>
                <a:srgbClr val="695D46"/>
              </a:solidFill>
              <a:latin typeface="Quattrocento Sans"/>
              <a:ea typeface="Quattrocento Sans"/>
              <a:cs typeface="Quattrocento Sans"/>
              <a:sym typeface="Quattrocento Sans"/>
            </a:endParaRPr>
          </a:p>
          <a:p>
            <a:pPr indent="-342900" lvl="2" marL="1371600" rtl="0" algn="l">
              <a:lnSpc>
                <a:spcPct val="115000"/>
              </a:lnSpc>
              <a:spcBef>
                <a:spcPts val="0"/>
              </a:spcBef>
              <a:spcAft>
                <a:spcPts val="0"/>
              </a:spcAft>
              <a:buClr>
                <a:srgbClr val="695D46"/>
              </a:buClr>
              <a:buSzPts val="1800"/>
              <a:buFont typeface="Quattrocento Sans"/>
              <a:buChar char="■"/>
            </a:pPr>
            <a:r>
              <a:rPr b="1" lang="en-US" sz="1800">
                <a:solidFill>
                  <a:srgbClr val="695D46"/>
                </a:solidFill>
                <a:latin typeface="Quattrocento Sans"/>
                <a:ea typeface="Quattrocento Sans"/>
                <a:cs typeface="Quattrocento Sans"/>
                <a:sym typeface="Quattrocento Sans"/>
              </a:rPr>
              <a:t>Dedicated GPU (dGPU)</a:t>
            </a:r>
            <a:r>
              <a:rPr lang="en-US" sz="1800">
                <a:solidFill>
                  <a:srgbClr val="695D46"/>
                </a:solidFill>
                <a:latin typeface="Quattrocento Sans"/>
                <a:ea typeface="Quattrocento Sans"/>
                <a:cs typeface="Quattrocento Sans"/>
                <a:sym typeface="Quattrocento Sans"/>
              </a:rPr>
              <a:t>: slow data transfers / good for scheduling coarse-grained tasks;</a:t>
            </a:r>
            <a:endParaRPr sz="1800">
              <a:solidFill>
                <a:srgbClr val="695D46"/>
              </a:solidFill>
              <a:latin typeface="Quattrocento Sans"/>
              <a:ea typeface="Quattrocento Sans"/>
              <a:cs typeface="Quattrocento Sans"/>
              <a:sym typeface="Quattrocento Sans"/>
            </a:endParaRPr>
          </a:p>
        </p:txBody>
      </p:sp>
      <p:sp>
        <p:nvSpPr>
          <p:cNvPr id="117" name="Google Shape;117;g13a3393cf91_0_0"/>
          <p:cNvSpPr txBox="1"/>
          <p:nvPr/>
        </p:nvSpPr>
        <p:spPr>
          <a:xfrm>
            <a:off x="264450" y="371400"/>
            <a:ext cx="11663100" cy="707400"/>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chemeClr val="dk1"/>
                </a:solidFill>
                <a:latin typeface="Quattrocento Sans"/>
                <a:ea typeface="Quattrocento Sans"/>
                <a:cs typeface="Quattrocento Sans"/>
                <a:sym typeface="Quattrocento Sans"/>
              </a:rPr>
              <a:t>Motivation</a:t>
            </a:r>
            <a:endParaRPr b="1" i="0" sz="3600" u="none" cap="none" strike="noStrike">
              <a:solidFill>
                <a:schemeClr val="dk1"/>
              </a:solidFill>
              <a:latin typeface="Quattrocento Sans"/>
              <a:ea typeface="Quattrocento Sans"/>
              <a:cs typeface="Quattrocento Sans"/>
              <a:sym typeface="Quattrocento Sans"/>
            </a:endParaRPr>
          </a:p>
        </p:txBody>
      </p:sp>
      <p:grpSp>
        <p:nvGrpSpPr>
          <p:cNvPr id="118" name="Google Shape;118;g13a3393cf91_0_0"/>
          <p:cNvGrpSpPr/>
          <p:nvPr/>
        </p:nvGrpSpPr>
        <p:grpSpPr>
          <a:xfrm>
            <a:off x="2995616" y="3289900"/>
            <a:ext cx="6200778" cy="3161400"/>
            <a:chOff x="3638541" y="3264225"/>
            <a:chExt cx="6200778" cy="3161400"/>
          </a:xfrm>
        </p:grpSpPr>
        <p:pic>
          <p:nvPicPr>
            <p:cNvPr id="119" name="Google Shape;119;g13a3393cf91_0_0"/>
            <p:cNvPicPr preferRelativeResize="0"/>
            <p:nvPr/>
          </p:nvPicPr>
          <p:blipFill rotWithShape="1">
            <a:blip r:embed="rId3">
              <a:alphaModFix/>
            </a:blip>
            <a:srcRect b="0" l="72844" r="0" t="0"/>
            <a:stretch/>
          </p:blipFill>
          <p:spPr>
            <a:xfrm>
              <a:off x="3638541" y="3264225"/>
              <a:ext cx="1834250" cy="3161400"/>
            </a:xfrm>
            <a:prstGeom prst="rect">
              <a:avLst/>
            </a:prstGeom>
            <a:noFill/>
            <a:ln>
              <a:noFill/>
            </a:ln>
          </p:spPr>
        </p:pic>
        <p:pic>
          <p:nvPicPr>
            <p:cNvPr id="120" name="Google Shape;120;g13a3393cf91_0_0"/>
            <p:cNvPicPr preferRelativeResize="0"/>
            <p:nvPr/>
          </p:nvPicPr>
          <p:blipFill rotWithShape="1">
            <a:blip r:embed="rId3">
              <a:alphaModFix/>
            </a:blip>
            <a:srcRect b="0" l="0" r="45205" t="0"/>
            <a:stretch/>
          </p:blipFill>
          <p:spPr>
            <a:xfrm>
              <a:off x="6138195" y="3264225"/>
              <a:ext cx="3701125" cy="3161400"/>
            </a:xfrm>
            <a:prstGeom prst="rect">
              <a:avLst/>
            </a:prstGeom>
            <a:noFill/>
            <a:ln>
              <a:noFill/>
            </a:ln>
          </p:spPr>
        </p:pic>
      </p:grpSp>
      <p:sp>
        <p:nvSpPr>
          <p:cNvPr id="121" name="Google Shape;121;g13a3393cf91_0_0"/>
          <p:cNvSpPr txBox="1"/>
          <p:nvPr/>
        </p:nvSpPr>
        <p:spPr>
          <a:xfrm>
            <a:off x="5231561" y="6451300"/>
            <a:ext cx="1728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latin typeface="Quattrocento Sans"/>
                <a:ea typeface="Quattrocento Sans"/>
                <a:cs typeface="Quattrocento Sans"/>
                <a:sym typeface="Quattrocento Sans"/>
              </a:rPr>
              <a:t>Source: Rosenfeld et al [40].</a:t>
            </a:r>
            <a:endParaRPr sz="1000">
              <a:latin typeface="Quattrocento Sans"/>
              <a:ea typeface="Quattrocento Sans"/>
              <a:cs typeface="Quattrocento Sans"/>
              <a:sym typeface="Quattrocento Sans"/>
            </a:endParaRPr>
          </a:p>
        </p:txBody>
      </p:sp>
      <p:sp>
        <p:nvSpPr>
          <p:cNvPr id="122" name="Google Shape;122;g13a3393cf91_0_0"/>
          <p:cNvSpPr txBox="1"/>
          <p:nvPr>
            <p:ph idx="12" type="sldNum"/>
          </p:nvPr>
        </p:nvSpPr>
        <p:spPr>
          <a:xfrm>
            <a:off x="7761090" y="6478787"/>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g1334bbef780_0_0"/>
          <p:cNvSpPr txBox="1"/>
          <p:nvPr/>
        </p:nvSpPr>
        <p:spPr>
          <a:xfrm>
            <a:off x="264450" y="1078800"/>
            <a:ext cx="11663100" cy="51750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695D46"/>
                </a:solidFill>
                <a:latin typeface="Quattrocento Sans"/>
                <a:ea typeface="Quattrocento Sans"/>
                <a:cs typeface="Quattrocento Sans"/>
                <a:sym typeface="Quattrocento Sans"/>
              </a:rPr>
              <a:t>Typical data processing and analytics systems:</a:t>
            </a:r>
            <a:endParaRPr b="1" sz="1800">
              <a:solidFill>
                <a:srgbClr val="695D46"/>
              </a:solidFill>
              <a:latin typeface="Quattrocento Sans"/>
              <a:ea typeface="Quattrocento Sans"/>
              <a:cs typeface="Quattrocento Sans"/>
              <a:sym typeface="Quattrocento Sans"/>
            </a:endParaRPr>
          </a:p>
          <a:p>
            <a:pPr indent="0" lvl="0" marL="0" marR="0" rtl="0" algn="l">
              <a:lnSpc>
                <a:spcPct val="115000"/>
              </a:lnSpc>
              <a:spcBef>
                <a:spcPts val="0"/>
              </a:spcBef>
              <a:spcAft>
                <a:spcPts val="0"/>
              </a:spcAft>
              <a:buClr>
                <a:srgbClr val="000000"/>
              </a:buClr>
              <a:buSzPts val="1800"/>
              <a:buFont typeface="Arial"/>
              <a:buNone/>
            </a:pPr>
            <a:r>
              <a:t/>
            </a:r>
            <a:endParaRPr b="1" sz="1800">
              <a:solidFill>
                <a:srgbClr val="695D46"/>
              </a:solidFill>
              <a:latin typeface="Quattrocento Sans"/>
              <a:ea typeface="Quattrocento Sans"/>
              <a:cs typeface="Quattrocento Sans"/>
              <a:sym typeface="Quattrocento Sans"/>
            </a:endParaRPr>
          </a:p>
          <a:p>
            <a:pPr indent="0" lvl="0" marL="0" marR="0" rtl="0" algn="l">
              <a:lnSpc>
                <a:spcPct val="115000"/>
              </a:lnSpc>
              <a:spcBef>
                <a:spcPts val="0"/>
              </a:spcBef>
              <a:spcAft>
                <a:spcPts val="0"/>
              </a:spcAft>
              <a:buClr>
                <a:srgbClr val="000000"/>
              </a:buClr>
              <a:buSzPts val="1800"/>
              <a:buFont typeface="Arial"/>
              <a:buNone/>
            </a:pPr>
            <a:r>
              <a:t/>
            </a:r>
            <a:endParaRPr b="1" sz="1800">
              <a:solidFill>
                <a:srgbClr val="695D46"/>
              </a:solidFill>
              <a:latin typeface="Quattrocento Sans"/>
              <a:ea typeface="Quattrocento Sans"/>
              <a:cs typeface="Quattrocento Sans"/>
              <a:sym typeface="Quattrocento Sans"/>
            </a:endParaRPr>
          </a:p>
          <a:p>
            <a:pPr indent="0" lvl="0" marL="0" marR="0" rtl="0" algn="l">
              <a:lnSpc>
                <a:spcPct val="115000"/>
              </a:lnSpc>
              <a:spcBef>
                <a:spcPts val="0"/>
              </a:spcBef>
              <a:spcAft>
                <a:spcPts val="0"/>
              </a:spcAft>
              <a:buClr>
                <a:srgbClr val="000000"/>
              </a:buClr>
              <a:buSzPts val="1800"/>
              <a:buFont typeface="Arial"/>
              <a:buNone/>
            </a:pPr>
            <a:r>
              <a:t/>
            </a:r>
            <a:endParaRPr b="1" sz="1800">
              <a:solidFill>
                <a:srgbClr val="695D46"/>
              </a:solidFill>
              <a:latin typeface="Quattrocento Sans"/>
              <a:ea typeface="Quattrocento Sans"/>
              <a:cs typeface="Quattrocento Sans"/>
              <a:sym typeface="Quattrocento Sans"/>
            </a:endParaRPr>
          </a:p>
          <a:p>
            <a:pPr indent="0" lvl="0" marL="0" marR="0" rtl="0" algn="l">
              <a:lnSpc>
                <a:spcPct val="115000"/>
              </a:lnSpc>
              <a:spcBef>
                <a:spcPts val="0"/>
              </a:spcBef>
              <a:spcAft>
                <a:spcPts val="0"/>
              </a:spcAft>
              <a:buClr>
                <a:srgbClr val="000000"/>
              </a:buClr>
              <a:buSzPts val="1800"/>
              <a:buFont typeface="Arial"/>
              <a:buNone/>
            </a:pPr>
            <a:r>
              <a:t/>
            </a:r>
            <a:endParaRPr b="1" sz="1800">
              <a:solidFill>
                <a:srgbClr val="695D46"/>
              </a:solidFill>
              <a:latin typeface="Quattrocento Sans"/>
              <a:ea typeface="Quattrocento Sans"/>
              <a:cs typeface="Quattrocento Sans"/>
              <a:sym typeface="Quattrocento Sans"/>
            </a:endParaRPr>
          </a:p>
          <a:p>
            <a:pPr indent="0" lvl="0" marL="0" marR="0" rtl="0" algn="l">
              <a:lnSpc>
                <a:spcPct val="115000"/>
              </a:lnSpc>
              <a:spcBef>
                <a:spcPts val="0"/>
              </a:spcBef>
              <a:spcAft>
                <a:spcPts val="0"/>
              </a:spcAft>
              <a:buClr>
                <a:srgbClr val="000000"/>
              </a:buClr>
              <a:buSzPts val="1800"/>
              <a:buFont typeface="Arial"/>
              <a:buNone/>
            </a:pPr>
            <a:r>
              <a:t/>
            </a:r>
            <a:endParaRPr b="1" sz="1800">
              <a:solidFill>
                <a:srgbClr val="695D46"/>
              </a:solidFill>
              <a:latin typeface="Quattrocento Sans"/>
              <a:ea typeface="Quattrocento Sans"/>
              <a:cs typeface="Quattrocento Sans"/>
              <a:sym typeface="Quattrocento Sans"/>
            </a:endParaRPr>
          </a:p>
          <a:p>
            <a:pPr indent="0" lvl="0" marL="0" marR="0" rtl="0" algn="l">
              <a:lnSpc>
                <a:spcPct val="115000"/>
              </a:lnSpc>
              <a:spcBef>
                <a:spcPts val="0"/>
              </a:spcBef>
              <a:spcAft>
                <a:spcPts val="0"/>
              </a:spcAft>
              <a:buClr>
                <a:srgbClr val="000000"/>
              </a:buClr>
              <a:buSzPts val="1800"/>
              <a:buFont typeface="Arial"/>
              <a:buNone/>
            </a:pPr>
            <a:r>
              <a:t/>
            </a:r>
            <a:endParaRPr b="1" sz="1800">
              <a:solidFill>
                <a:srgbClr val="695D46"/>
              </a:solidFill>
              <a:latin typeface="Quattrocento Sans"/>
              <a:ea typeface="Quattrocento Sans"/>
              <a:cs typeface="Quattrocento Sans"/>
              <a:sym typeface="Quattrocento Sans"/>
            </a:endParaRPr>
          </a:p>
          <a:p>
            <a:pPr indent="0" lvl="0" marL="0" marR="0" rtl="0" algn="l">
              <a:lnSpc>
                <a:spcPct val="115000"/>
              </a:lnSpc>
              <a:spcBef>
                <a:spcPts val="0"/>
              </a:spcBef>
              <a:spcAft>
                <a:spcPts val="0"/>
              </a:spcAft>
              <a:buClr>
                <a:srgbClr val="000000"/>
              </a:buClr>
              <a:buSzPts val="1800"/>
              <a:buFont typeface="Arial"/>
              <a:buNone/>
            </a:pPr>
            <a:r>
              <a:t/>
            </a:r>
            <a:endParaRPr b="1" sz="1800">
              <a:solidFill>
                <a:srgbClr val="695D46"/>
              </a:solidFill>
              <a:latin typeface="Quattrocento Sans"/>
              <a:ea typeface="Quattrocento Sans"/>
              <a:cs typeface="Quattrocento Sans"/>
              <a:sym typeface="Quattrocento Sans"/>
            </a:endParaRPr>
          </a:p>
          <a:p>
            <a:pPr indent="0" lvl="0" marL="0" marR="0" rtl="0" algn="l">
              <a:lnSpc>
                <a:spcPct val="115000"/>
              </a:lnSpc>
              <a:spcBef>
                <a:spcPts val="0"/>
              </a:spcBef>
              <a:spcAft>
                <a:spcPts val="0"/>
              </a:spcAft>
              <a:buClr>
                <a:srgbClr val="000000"/>
              </a:buClr>
              <a:buSzPts val="1800"/>
              <a:buFont typeface="Arial"/>
              <a:buNone/>
            </a:pPr>
            <a:r>
              <a:t/>
            </a:r>
            <a:endParaRPr b="1" sz="1800">
              <a:solidFill>
                <a:srgbClr val="695D46"/>
              </a:solidFill>
              <a:latin typeface="Quattrocento Sans"/>
              <a:ea typeface="Quattrocento Sans"/>
              <a:cs typeface="Quattrocento Sans"/>
              <a:sym typeface="Quattrocento Sans"/>
            </a:endParaRPr>
          </a:p>
          <a:p>
            <a:pPr indent="0" lvl="0" marL="0" marR="0" rtl="0" algn="l">
              <a:lnSpc>
                <a:spcPct val="115000"/>
              </a:lnSpc>
              <a:spcBef>
                <a:spcPts val="0"/>
              </a:spcBef>
              <a:spcAft>
                <a:spcPts val="0"/>
              </a:spcAft>
              <a:buClr>
                <a:srgbClr val="000000"/>
              </a:buClr>
              <a:buSzPts val="1800"/>
              <a:buFont typeface="Arial"/>
              <a:buNone/>
            </a:pPr>
            <a:r>
              <a:t/>
            </a:r>
            <a:endParaRPr b="1" sz="1800">
              <a:solidFill>
                <a:srgbClr val="695D46"/>
              </a:solidFill>
              <a:latin typeface="Quattrocento Sans"/>
              <a:ea typeface="Quattrocento Sans"/>
              <a:cs typeface="Quattrocento Sans"/>
              <a:sym typeface="Quattrocento Sans"/>
            </a:endParaRPr>
          </a:p>
          <a:p>
            <a:pPr indent="0" lvl="0" marL="0" marR="0" rtl="0" algn="l">
              <a:lnSpc>
                <a:spcPct val="115000"/>
              </a:lnSpc>
              <a:spcBef>
                <a:spcPts val="0"/>
              </a:spcBef>
              <a:spcAft>
                <a:spcPts val="0"/>
              </a:spcAft>
              <a:buClr>
                <a:srgbClr val="000000"/>
              </a:buClr>
              <a:buSzPts val="1800"/>
              <a:buFont typeface="Arial"/>
              <a:buNone/>
            </a:pPr>
            <a:r>
              <a:t/>
            </a:r>
            <a:endParaRPr b="1" sz="1800">
              <a:solidFill>
                <a:srgbClr val="695D46"/>
              </a:solidFill>
              <a:latin typeface="Quattrocento Sans"/>
              <a:ea typeface="Quattrocento Sans"/>
              <a:cs typeface="Quattrocento Sans"/>
              <a:sym typeface="Quattrocento Sans"/>
            </a:endParaRPr>
          </a:p>
          <a:p>
            <a:pPr indent="0" lvl="0" marL="0" marR="0" rtl="0" algn="l">
              <a:lnSpc>
                <a:spcPct val="115000"/>
              </a:lnSpc>
              <a:spcBef>
                <a:spcPts val="0"/>
              </a:spcBef>
              <a:spcAft>
                <a:spcPts val="0"/>
              </a:spcAft>
              <a:buClr>
                <a:srgbClr val="000000"/>
              </a:buClr>
              <a:buSzPts val="1800"/>
              <a:buFont typeface="Arial"/>
              <a:buNone/>
            </a:pPr>
            <a:r>
              <a:t/>
            </a:r>
            <a:endParaRPr b="1" sz="1800">
              <a:solidFill>
                <a:srgbClr val="695D46"/>
              </a:solidFill>
              <a:latin typeface="Quattrocento Sans"/>
              <a:ea typeface="Quattrocento Sans"/>
              <a:cs typeface="Quattrocento Sans"/>
              <a:sym typeface="Quattrocento Sans"/>
            </a:endParaRPr>
          </a:p>
          <a:p>
            <a:pPr indent="0" lvl="0" marL="0" marR="0" rtl="0" algn="l">
              <a:lnSpc>
                <a:spcPct val="115000"/>
              </a:lnSpc>
              <a:spcBef>
                <a:spcPts val="0"/>
              </a:spcBef>
              <a:spcAft>
                <a:spcPts val="0"/>
              </a:spcAft>
              <a:buClr>
                <a:srgbClr val="000000"/>
              </a:buClr>
              <a:buSzPts val="1800"/>
              <a:buFont typeface="Arial"/>
              <a:buNone/>
            </a:pPr>
            <a:r>
              <a:t/>
            </a:r>
            <a:endParaRPr b="1" sz="1800">
              <a:solidFill>
                <a:srgbClr val="695D46"/>
              </a:solidFill>
              <a:latin typeface="Quattrocento Sans"/>
              <a:ea typeface="Quattrocento Sans"/>
              <a:cs typeface="Quattrocento Sans"/>
              <a:sym typeface="Quattrocento Sans"/>
            </a:endParaRPr>
          </a:p>
          <a:p>
            <a:pPr indent="0" lvl="0" marL="0" marR="0" rtl="0" algn="l">
              <a:lnSpc>
                <a:spcPct val="115000"/>
              </a:lnSpc>
              <a:spcBef>
                <a:spcPts val="0"/>
              </a:spcBef>
              <a:spcAft>
                <a:spcPts val="0"/>
              </a:spcAft>
              <a:buClr>
                <a:srgbClr val="000000"/>
              </a:buClr>
              <a:buSzPts val="1800"/>
              <a:buFont typeface="Arial"/>
              <a:buNone/>
            </a:pPr>
            <a:r>
              <a:t/>
            </a:r>
            <a:endParaRPr b="1" sz="1800">
              <a:solidFill>
                <a:srgbClr val="695D46"/>
              </a:solidFill>
              <a:latin typeface="Quattrocento Sans"/>
              <a:ea typeface="Quattrocento Sans"/>
              <a:cs typeface="Quattrocento Sans"/>
              <a:sym typeface="Quattrocento Sans"/>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695D46"/>
                </a:solidFill>
                <a:latin typeface="Quattrocento Sans"/>
                <a:ea typeface="Quattrocento Sans"/>
                <a:cs typeface="Quattrocento Sans"/>
                <a:sym typeface="Quattrocento Sans"/>
              </a:rPr>
              <a:t>These systems contain increasingly </a:t>
            </a:r>
            <a:r>
              <a:rPr b="1" lang="en-US" sz="1800">
                <a:solidFill>
                  <a:srgbClr val="695D46"/>
                </a:solidFill>
                <a:latin typeface="Quattrocento Sans"/>
                <a:ea typeface="Quattrocento Sans"/>
                <a:cs typeface="Quattrocento Sans"/>
                <a:sym typeface="Quattrocento Sans"/>
              </a:rPr>
              <a:t>complex</a:t>
            </a:r>
            <a:r>
              <a:rPr b="1" i="0" lang="en-US" sz="1800" u="none" cap="none" strike="noStrike">
                <a:solidFill>
                  <a:srgbClr val="695D46"/>
                </a:solidFill>
                <a:latin typeface="Quattrocento Sans"/>
                <a:ea typeface="Quattrocento Sans"/>
                <a:cs typeface="Quattrocento Sans"/>
                <a:sym typeface="Quattrocento Sans"/>
              </a:rPr>
              <a:t> tasks </a:t>
            </a:r>
            <a:r>
              <a:rPr b="1" lang="en-US" sz="1800">
                <a:solidFill>
                  <a:srgbClr val="695D46"/>
                </a:solidFill>
                <a:latin typeface="Quattrocento Sans"/>
                <a:ea typeface="Quattrocento Sans"/>
                <a:cs typeface="Quattrocento Sans"/>
                <a:sym typeface="Quattrocento Sans"/>
              </a:rPr>
              <a:t>that can be better executed in different </a:t>
            </a:r>
            <a:r>
              <a:rPr b="1" i="0" lang="en-US" sz="1800" u="none" cap="none" strike="noStrike">
                <a:solidFill>
                  <a:srgbClr val="695D46"/>
                </a:solidFill>
                <a:latin typeface="Quattrocento Sans"/>
                <a:ea typeface="Quattrocento Sans"/>
                <a:cs typeface="Quattrocento Sans"/>
                <a:sym typeface="Quattrocento Sans"/>
              </a:rPr>
              <a:t>processors (CPU or GPU).</a:t>
            </a:r>
            <a:endParaRPr b="1" i="0" sz="1800" u="none" cap="none" strike="noStrike">
              <a:solidFill>
                <a:srgbClr val="695D46"/>
              </a:solidFill>
              <a:latin typeface="Quattrocento Sans"/>
              <a:ea typeface="Quattrocento Sans"/>
              <a:cs typeface="Quattrocento Sans"/>
              <a:sym typeface="Quattrocento Sans"/>
            </a:endParaRPr>
          </a:p>
        </p:txBody>
      </p:sp>
      <p:sp>
        <p:nvSpPr>
          <p:cNvPr id="128" name="Google Shape;128;g1334bbef780_0_0"/>
          <p:cNvSpPr txBox="1"/>
          <p:nvPr/>
        </p:nvSpPr>
        <p:spPr>
          <a:xfrm>
            <a:off x="264450" y="371400"/>
            <a:ext cx="11663100" cy="707400"/>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chemeClr val="dk1"/>
                </a:solidFill>
                <a:latin typeface="Quattrocento Sans"/>
                <a:ea typeface="Quattrocento Sans"/>
                <a:cs typeface="Quattrocento Sans"/>
                <a:sym typeface="Quattrocento Sans"/>
              </a:rPr>
              <a:t>Motivation</a:t>
            </a:r>
            <a:endParaRPr b="1" i="0" sz="3600" u="none" cap="none" strike="noStrike">
              <a:solidFill>
                <a:schemeClr val="dk1"/>
              </a:solidFill>
              <a:latin typeface="Quattrocento Sans"/>
              <a:ea typeface="Quattrocento Sans"/>
              <a:cs typeface="Quattrocento Sans"/>
              <a:sym typeface="Quattrocento Sans"/>
            </a:endParaRPr>
          </a:p>
        </p:txBody>
      </p:sp>
      <p:sp>
        <p:nvSpPr>
          <p:cNvPr id="129" name="Google Shape;129;g1334bbef780_0_0"/>
          <p:cNvSpPr txBox="1"/>
          <p:nvPr>
            <p:ph idx="12" type="sldNum"/>
          </p:nvPr>
        </p:nvSpPr>
        <p:spPr>
          <a:xfrm>
            <a:off x="7761090" y="6478787"/>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130" name="Google Shape;130;g1334bbef780_0_0"/>
          <p:cNvPicPr preferRelativeResize="0"/>
          <p:nvPr/>
        </p:nvPicPr>
        <p:blipFill>
          <a:blip r:embed="rId3">
            <a:alphaModFix/>
          </a:blip>
          <a:stretch>
            <a:fillRect/>
          </a:stretch>
        </p:blipFill>
        <p:spPr>
          <a:xfrm>
            <a:off x="1528750" y="1733550"/>
            <a:ext cx="9134475" cy="3390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g1334bbef780_1_41"/>
          <p:cNvPicPr preferRelativeResize="0"/>
          <p:nvPr/>
        </p:nvPicPr>
        <p:blipFill rotWithShape="1">
          <a:blip r:embed="rId3">
            <a:alphaModFix/>
          </a:blip>
          <a:srcRect b="0" l="0" r="3138" t="0"/>
          <a:stretch/>
        </p:blipFill>
        <p:spPr>
          <a:xfrm>
            <a:off x="4538375" y="2324675"/>
            <a:ext cx="7653624" cy="4506550"/>
          </a:xfrm>
          <a:prstGeom prst="rect">
            <a:avLst/>
          </a:prstGeom>
          <a:noFill/>
          <a:ln>
            <a:noFill/>
          </a:ln>
        </p:spPr>
      </p:pic>
      <p:grpSp>
        <p:nvGrpSpPr>
          <p:cNvPr id="136" name="Google Shape;136;g1334bbef780_1_41"/>
          <p:cNvGrpSpPr/>
          <p:nvPr/>
        </p:nvGrpSpPr>
        <p:grpSpPr>
          <a:xfrm>
            <a:off x="1977288" y="4446338"/>
            <a:ext cx="7954738" cy="2411663"/>
            <a:chOff x="-415712" y="3990738"/>
            <a:chExt cx="7954738" cy="2411663"/>
          </a:xfrm>
        </p:grpSpPr>
        <p:pic>
          <p:nvPicPr>
            <p:cNvPr id="137" name="Google Shape;137;g1334bbef780_1_41"/>
            <p:cNvPicPr preferRelativeResize="0"/>
            <p:nvPr/>
          </p:nvPicPr>
          <p:blipFill rotWithShape="1">
            <a:blip r:embed="rId4">
              <a:alphaModFix/>
            </a:blip>
            <a:srcRect b="0" l="0" r="0" t="0"/>
            <a:stretch/>
          </p:blipFill>
          <p:spPr>
            <a:xfrm>
              <a:off x="-415712" y="3990738"/>
              <a:ext cx="868500" cy="868500"/>
            </a:xfrm>
            <a:prstGeom prst="rect">
              <a:avLst/>
            </a:prstGeom>
            <a:noFill/>
            <a:ln>
              <a:noFill/>
            </a:ln>
          </p:spPr>
        </p:pic>
        <p:sp>
          <p:nvSpPr>
            <p:cNvPr id="138" name="Google Shape;138;g1334bbef780_1_41"/>
            <p:cNvSpPr/>
            <p:nvPr/>
          </p:nvSpPr>
          <p:spPr>
            <a:xfrm>
              <a:off x="5000650" y="4155725"/>
              <a:ext cx="452400" cy="451200"/>
            </a:xfrm>
            <a:prstGeom prst="roundRect">
              <a:avLst>
                <a:gd fmla="val 16667" name="adj"/>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9" name="Google Shape;139;g1334bbef780_1_41"/>
            <p:cNvCxnSpPr>
              <a:stCxn id="138" idx="1"/>
              <a:endCxn id="137" idx="3"/>
            </p:cNvCxnSpPr>
            <p:nvPr/>
          </p:nvCxnSpPr>
          <p:spPr>
            <a:xfrm flipH="1">
              <a:off x="452650" y="4381325"/>
              <a:ext cx="4548000" cy="43800"/>
            </a:xfrm>
            <a:prstGeom prst="straightConnector1">
              <a:avLst/>
            </a:prstGeom>
            <a:noFill/>
            <a:ln cap="flat" cmpd="sng" w="19050">
              <a:solidFill>
                <a:schemeClr val="accent2"/>
              </a:solidFill>
              <a:prstDash val="solid"/>
              <a:round/>
              <a:headEnd len="sm" w="sm" type="none"/>
              <a:tailEnd len="med" w="med" type="triangle"/>
            </a:ln>
          </p:spPr>
        </p:cxnSp>
        <p:sp>
          <p:nvSpPr>
            <p:cNvPr id="140" name="Google Shape;140;g1334bbef780_1_41"/>
            <p:cNvSpPr/>
            <p:nvPr/>
          </p:nvSpPr>
          <p:spPr>
            <a:xfrm>
              <a:off x="7086625" y="5951200"/>
              <a:ext cx="452400" cy="451200"/>
            </a:xfrm>
            <a:prstGeom prst="roundRect">
              <a:avLst>
                <a:gd fmla="val 16667" name="adj"/>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1" name="Google Shape;141;g1334bbef780_1_41"/>
            <p:cNvCxnSpPr>
              <a:stCxn id="140" idx="1"/>
              <a:endCxn id="137" idx="3"/>
            </p:cNvCxnSpPr>
            <p:nvPr/>
          </p:nvCxnSpPr>
          <p:spPr>
            <a:xfrm rot="10800000">
              <a:off x="452725" y="4425100"/>
              <a:ext cx="6633900" cy="1751700"/>
            </a:xfrm>
            <a:prstGeom prst="straightConnector1">
              <a:avLst/>
            </a:prstGeom>
            <a:noFill/>
            <a:ln cap="flat" cmpd="sng" w="19050">
              <a:solidFill>
                <a:schemeClr val="accent2"/>
              </a:solidFill>
              <a:prstDash val="solid"/>
              <a:round/>
              <a:headEnd len="sm" w="sm" type="none"/>
              <a:tailEnd len="med" w="med" type="triangle"/>
            </a:ln>
          </p:spPr>
        </p:cxnSp>
      </p:grpSp>
      <p:grpSp>
        <p:nvGrpSpPr>
          <p:cNvPr id="142" name="Google Shape;142;g1334bbef780_1_41"/>
          <p:cNvGrpSpPr/>
          <p:nvPr/>
        </p:nvGrpSpPr>
        <p:grpSpPr>
          <a:xfrm>
            <a:off x="2053468" y="3932000"/>
            <a:ext cx="9997932" cy="2375700"/>
            <a:chOff x="-339532" y="3476400"/>
            <a:chExt cx="9997932" cy="2375700"/>
          </a:xfrm>
        </p:grpSpPr>
        <p:sp>
          <p:nvSpPr>
            <p:cNvPr id="143" name="Google Shape;143;g1334bbef780_1_41"/>
            <p:cNvSpPr/>
            <p:nvPr/>
          </p:nvSpPr>
          <p:spPr>
            <a:xfrm>
              <a:off x="4061300" y="5267100"/>
              <a:ext cx="5597100" cy="585000"/>
            </a:xfrm>
            <a:prstGeom prst="roundRect">
              <a:avLst>
                <a:gd fmla="val 16667" name="adj"/>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4" name="Google Shape;144;g1334bbef780_1_41"/>
            <p:cNvPicPr preferRelativeResize="0"/>
            <p:nvPr/>
          </p:nvPicPr>
          <p:blipFill rotWithShape="1">
            <a:blip r:embed="rId5">
              <a:alphaModFix/>
            </a:blip>
            <a:srcRect b="0" l="0" r="0" t="0"/>
            <a:stretch/>
          </p:blipFill>
          <p:spPr>
            <a:xfrm>
              <a:off x="-339532" y="5144700"/>
              <a:ext cx="707400" cy="707400"/>
            </a:xfrm>
            <a:prstGeom prst="rect">
              <a:avLst/>
            </a:prstGeom>
            <a:noFill/>
            <a:ln>
              <a:noFill/>
            </a:ln>
          </p:spPr>
        </p:pic>
        <p:cxnSp>
          <p:nvCxnSpPr>
            <p:cNvPr id="145" name="Google Shape;145;g1334bbef780_1_41"/>
            <p:cNvCxnSpPr>
              <a:stCxn id="143" idx="1"/>
              <a:endCxn id="144" idx="3"/>
            </p:cNvCxnSpPr>
            <p:nvPr/>
          </p:nvCxnSpPr>
          <p:spPr>
            <a:xfrm rot="10800000">
              <a:off x="368000" y="5498400"/>
              <a:ext cx="3693300" cy="61200"/>
            </a:xfrm>
            <a:prstGeom prst="straightConnector1">
              <a:avLst/>
            </a:prstGeom>
            <a:noFill/>
            <a:ln cap="flat" cmpd="sng" w="19050">
              <a:solidFill>
                <a:schemeClr val="accent1"/>
              </a:solidFill>
              <a:prstDash val="solid"/>
              <a:round/>
              <a:headEnd len="sm" w="sm" type="none"/>
              <a:tailEnd len="med" w="med" type="triangle"/>
            </a:ln>
          </p:spPr>
        </p:cxnSp>
        <p:sp>
          <p:nvSpPr>
            <p:cNvPr id="146" name="Google Shape;146;g1334bbef780_1_41"/>
            <p:cNvSpPr/>
            <p:nvPr/>
          </p:nvSpPr>
          <p:spPr>
            <a:xfrm>
              <a:off x="2145375" y="3476400"/>
              <a:ext cx="5597100" cy="585000"/>
            </a:xfrm>
            <a:prstGeom prst="roundRect">
              <a:avLst>
                <a:gd fmla="val 16667" name="adj"/>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7" name="Google Shape;147;g1334bbef780_1_41"/>
            <p:cNvCxnSpPr>
              <a:stCxn id="146" idx="1"/>
              <a:endCxn id="144" idx="3"/>
            </p:cNvCxnSpPr>
            <p:nvPr/>
          </p:nvCxnSpPr>
          <p:spPr>
            <a:xfrm flipH="1">
              <a:off x="367875" y="3768900"/>
              <a:ext cx="1777500" cy="1729500"/>
            </a:xfrm>
            <a:prstGeom prst="straightConnector1">
              <a:avLst/>
            </a:prstGeom>
            <a:noFill/>
            <a:ln cap="flat" cmpd="sng" w="19050">
              <a:solidFill>
                <a:schemeClr val="accent1"/>
              </a:solidFill>
              <a:prstDash val="solid"/>
              <a:round/>
              <a:headEnd len="sm" w="sm" type="none"/>
              <a:tailEnd len="med" w="med" type="triangle"/>
            </a:ln>
          </p:spPr>
        </p:cxnSp>
      </p:grpSp>
      <p:sp>
        <p:nvSpPr>
          <p:cNvPr id="148" name="Google Shape;148;g1334bbef780_1_41"/>
          <p:cNvSpPr txBox="1"/>
          <p:nvPr/>
        </p:nvSpPr>
        <p:spPr>
          <a:xfrm>
            <a:off x="264450" y="1078800"/>
            <a:ext cx="11663100" cy="25122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rgbClr val="000000"/>
              </a:buClr>
              <a:buSzPts val="1800"/>
              <a:buFont typeface="Arial"/>
              <a:buNone/>
            </a:pPr>
            <a:r>
              <a:rPr b="1" lang="en-US" sz="1800">
                <a:solidFill>
                  <a:srgbClr val="695D46"/>
                </a:solidFill>
                <a:latin typeface="Quattrocento Sans"/>
                <a:ea typeface="Quattrocento Sans"/>
                <a:cs typeface="Quattrocento Sans"/>
                <a:sym typeface="Quattrocento Sans"/>
              </a:rPr>
              <a:t>Typical representation of execution plans in data processing engines and database optimizers [14]:</a:t>
            </a:r>
            <a:endParaRPr b="1" sz="1800">
              <a:solidFill>
                <a:srgbClr val="695D46"/>
              </a:solidFill>
              <a:latin typeface="Quattrocento Sans"/>
              <a:ea typeface="Quattrocento Sans"/>
              <a:cs typeface="Quattrocento Sans"/>
              <a:sym typeface="Quattrocento Sans"/>
            </a:endParaRPr>
          </a:p>
          <a:p>
            <a:pPr indent="-342900" lvl="0" marL="457200" marR="0" rtl="0" algn="l">
              <a:lnSpc>
                <a:spcPct val="115000"/>
              </a:lnSpc>
              <a:spcBef>
                <a:spcPts val="0"/>
              </a:spcBef>
              <a:spcAft>
                <a:spcPts val="0"/>
              </a:spcAft>
              <a:buClr>
                <a:srgbClr val="695D46"/>
              </a:buClr>
              <a:buSzPts val="1800"/>
              <a:buFont typeface="Quattrocento Sans"/>
              <a:buChar char="●"/>
            </a:pPr>
            <a:r>
              <a:rPr b="1" lang="en-US" sz="1800">
                <a:solidFill>
                  <a:srgbClr val="695D46"/>
                </a:solidFill>
                <a:latin typeface="Quattrocento Sans"/>
                <a:ea typeface="Quattrocento Sans"/>
                <a:cs typeface="Quattrocento Sans"/>
                <a:sym typeface="Quattrocento Sans"/>
              </a:rPr>
              <a:t>Directed Acyclic Graph (DAG):</a:t>
            </a:r>
            <a:endParaRPr b="1" sz="1800">
              <a:solidFill>
                <a:srgbClr val="695D46"/>
              </a:solidFill>
              <a:latin typeface="Quattrocento Sans"/>
              <a:ea typeface="Quattrocento Sans"/>
              <a:cs typeface="Quattrocento Sans"/>
              <a:sym typeface="Quattrocento Sans"/>
            </a:endParaRPr>
          </a:p>
          <a:p>
            <a:pPr indent="-342900" lvl="1" marL="914400" marR="0" rtl="0" algn="l">
              <a:lnSpc>
                <a:spcPct val="115000"/>
              </a:lnSpc>
              <a:spcBef>
                <a:spcPts val="0"/>
              </a:spcBef>
              <a:spcAft>
                <a:spcPts val="0"/>
              </a:spcAft>
              <a:buClr>
                <a:srgbClr val="695D46"/>
              </a:buClr>
              <a:buSzPts val="1800"/>
              <a:buFont typeface="Quattrocento Sans"/>
              <a:buChar char="○"/>
            </a:pPr>
            <a:r>
              <a:rPr b="1" lang="en-US" sz="1800">
                <a:solidFill>
                  <a:srgbClr val="695D46"/>
                </a:solidFill>
                <a:latin typeface="Quattrocento Sans"/>
                <a:ea typeface="Quattrocento Sans"/>
                <a:cs typeface="Quattrocento Sans"/>
                <a:sym typeface="Quattrocento Sans"/>
              </a:rPr>
              <a:t>Nodes </a:t>
            </a:r>
            <a:r>
              <a:rPr lang="en-US" sz="1800">
                <a:solidFill>
                  <a:srgbClr val="695D46"/>
                </a:solidFill>
                <a:latin typeface="Quattrocento Sans"/>
                <a:ea typeface="Quattrocento Sans"/>
                <a:cs typeface="Quattrocento Sans"/>
                <a:sym typeface="Quattrocento Sans"/>
              </a:rPr>
              <a:t>are tasks defined as units of work (e.g., a function, a method, a query operator, etc.);</a:t>
            </a:r>
            <a:endParaRPr sz="1800">
              <a:solidFill>
                <a:srgbClr val="695D46"/>
              </a:solidFill>
              <a:latin typeface="Quattrocento Sans"/>
              <a:ea typeface="Quattrocento Sans"/>
              <a:cs typeface="Quattrocento Sans"/>
              <a:sym typeface="Quattrocento Sans"/>
            </a:endParaRPr>
          </a:p>
          <a:p>
            <a:pPr indent="-342900" lvl="1" marL="914400" marR="0" rtl="0" algn="l">
              <a:lnSpc>
                <a:spcPct val="115000"/>
              </a:lnSpc>
              <a:spcBef>
                <a:spcPts val="0"/>
              </a:spcBef>
              <a:spcAft>
                <a:spcPts val="0"/>
              </a:spcAft>
              <a:buClr>
                <a:srgbClr val="695D46"/>
              </a:buClr>
              <a:buSzPts val="1800"/>
              <a:buFont typeface="Quattrocento Sans"/>
              <a:buChar char="○"/>
            </a:pPr>
            <a:r>
              <a:rPr b="1" lang="en-US" sz="1800">
                <a:solidFill>
                  <a:srgbClr val="695D46"/>
                </a:solidFill>
                <a:latin typeface="Quattrocento Sans"/>
                <a:ea typeface="Quattrocento Sans"/>
                <a:cs typeface="Quattrocento Sans"/>
                <a:sym typeface="Quattrocento Sans"/>
              </a:rPr>
              <a:t>Directed edges </a:t>
            </a:r>
            <a:r>
              <a:rPr lang="en-US" sz="1800">
                <a:solidFill>
                  <a:srgbClr val="695D46"/>
                </a:solidFill>
                <a:latin typeface="Quattrocento Sans"/>
                <a:ea typeface="Quattrocento Sans"/>
                <a:cs typeface="Quattrocento Sans"/>
                <a:sym typeface="Quattrocento Sans"/>
              </a:rPr>
              <a:t>are dependencies between tasks.</a:t>
            </a:r>
            <a:endParaRPr sz="1800">
              <a:solidFill>
                <a:srgbClr val="695D46"/>
              </a:solidFill>
              <a:latin typeface="Quattrocento Sans"/>
              <a:ea typeface="Quattrocento Sans"/>
              <a:cs typeface="Quattrocento Sans"/>
              <a:sym typeface="Quattrocento Sans"/>
            </a:endParaRPr>
          </a:p>
          <a:p>
            <a:pPr indent="-342900" lvl="0" marL="457200" rtl="0" algn="l">
              <a:lnSpc>
                <a:spcPct val="115000"/>
              </a:lnSpc>
              <a:spcBef>
                <a:spcPts val="0"/>
              </a:spcBef>
              <a:spcAft>
                <a:spcPts val="0"/>
              </a:spcAft>
              <a:buClr>
                <a:srgbClr val="695D46"/>
              </a:buClr>
              <a:buSzPts val="1800"/>
              <a:buFont typeface="Quattrocento Sans"/>
              <a:buChar char="●"/>
            </a:pPr>
            <a:r>
              <a:rPr lang="en-US" sz="1800">
                <a:solidFill>
                  <a:srgbClr val="695D46"/>
                </a:solidFill>
                <a:latin typeface="Quattrocento Sans"/>
                <a:ea typeface="Quattrocento Sans"/>
                <a:cs typeface="Quattrocento Sans"/>
                <a:sym typeface="Quattrocento Sans"/>
              </a:rPr>
              <a:t>Execution of Directed Acyclic Graphs (DAG) </a:t>
            </a:r>
            <a:endParaRPr sz="1800">
              <a:solidFill>
                <a:srgbClr val="695D46"/>
              </a:solidFill>
              <a:latin typeface="Quattrocento Sans"/>
              <a:ea typeface="Quattrocento Sans"/>
              <a:cs typeface="Quattrocento Sans"/>
              <a:sym typeface="Quattrocento Sans"/>
            </a:endParaRPr>
          </a:p>
          <a:p>
            <a:pPr indent="0" lvl="0" marL="457200" rtl="0" algn="l">
              <a:lnSpc>
                <a:spcPct val="115000"/>
              </a:lnSpc>
              <a:spcBef>
                <a:spcPts val="0"/>
              </a:spcBef>
              <a:spcAft>
                <a:spcPts val="0"/>
              </a:spcAft>
              <a:buNone/>
            </a:pPr>
            <a:r>
              <a:rPr lang="en-US" sz="1800">
                <a:solidFill>
                  <a:srgbClr val="695D46"/>
                </a:solidFill>
                <a:latin typeface="Quattrocento Sans"/>
                <a:ea typeface="Quattrocento Sans"/>
                <a:cs typeface="Quattrocento Sans"/>
                <a:sym typeface="Quattrocento Sans"/>
              </a:rPr>
              <a:t>on heterogeneous CPU-GPU environments:</a:t>
            </a:r>
            <a:endParaRPr sz="1800">
              <a:solidFill>
                <a:srgbClr val="695D46"/>
              </a:solidFill>
              <a:latin typeface="Quattrocento Sans"/>
              <a:ea typeface="Quattrocento Sans"/>
              <a:cs typeface="Quattrocento Sans"/>
              <a:sym typeface="Quattrocento Sans"/>
            </a:endParaRPr>
          </a:p>
          <a:p>
            <a:pPr indent="-342900" lvl="1" marL="914400" marR="0" rtl="0" algn="l">
              <a:lnSpc>
                <a:spcPct val="115000"/>
              </a:lnSpc>
              <a:spcBef>
                <a:spcPts val="0"/>
              </a:spcBef>
              <a:spcAft>
                <a:spcPts val="0"/>
              </a:spcAft>
              <a:buClr>
                <a:srgbClr val="695D46"/>
              </a:buClr>
              <a:buSzPts val="1800"/>
              <a:buFont typeface="Quattrocento Sans"/>
              <a:buChar char="○"/>
            </a:pPr>
            <a:r>
              <a:rPr lang="en-US" sz="1800">
                <a:solidFill>
                  <a:srgbClr val="695D46"/>
                </a:solidFill>
                <a:latin typeface="Quattrocento Sans"/>
                <a:ea typeface="Quattrocento Sans"/>
                <a:cs typeface="Quattrocento Sans"/>
                <a:sym typeface="Quattrocento Sans"/>
              </a:rPr>
              <a:t>Parallel execution of </a:t>
            </a:r>
            <a:r>
              <a:rPr lang="en-US" sz="1800" u="sng">
                <a:solidFill>
                  <a:schemeClr val="hlink"/>
                </a:solidFill>
                <a:latin typeface="Quattrocento Sans"/>
                <a:ea typeface="Quattrocento Sans"/>
                <a:cs typeface="Quattrocento Sans"/>
                <a:sym typeface="Quattrocento Sans"/>
                <a:hlinkClick r:id="rId6"/>
              </a:rPr>
              <a:t>K-means</a:t>
            </a:r>
            <a:r>
              <a:rPr lang="en-US" sz="1800">
                <a:solidFill>
                  <a:srgbClr val="695D46"/>
                </a:solidFill>
                <a:latin typeface="Quattrocento Sans"/>
                <a:ea typeface="Quattrocento Sans"/>
                <a:cs typeface="Quattrocento Sans"/>
                <a:sym typeface="Quattrocento Sans"/>
              </a:rPr>
              <a:t>:</a:t>
            </a:r>
            <a:endParaRPr sz="1800">
              <a:solidFill>
                <a:srgbClr val="695D46"/>
              </a:solidFill>
              <a:latin typeface="Quattrocento Sans"/>
              <a:ea typeface="Quattrocento Sans"/>
              <a:cs typeface="Quattrocento Sans"/>
              <a:sym typeface="Quattrocento Sans"/>
            </a:endParaRPr>
          </a:p>
        </p:txBody>
      </p:sp>
      <p:sp>
        <p:nvSpPr>
          <p:cNvPr id="149" name="Google Shape;149;g1334bbef780_1_41"/>
          <p:cNvSpPr txBox="1"/>
          <p:nvPr/>
        </p:nvSpPr>
        <p:spPr>
          <a:xfrm>
            <a:off x="264450" y="371400"/>
            <a:ext cx="11663100" cy="707400"/>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100000"/>
              </a:lnSpc>
              <a:spcBef>
                <a:spcPts val="0"/>
              </a:spcBef>
              <a:spcAft>
                <a:spcPts val="0"/>
              </a:spcAft>
              <a:buClr>
                <a:srgbClr val="000000"/>
              </a:buClr>
              <a:buSzPts val="3600"/>
              <a:buFont typeface="Arial"/>
              <a:buNone/>
            </a:pPr>
            <a:r>
              <a:rPr b="1" lang="en-US" sz="3600">
                <a:solidFill>
                  <a:schemeClr val="dk1"/>
                </a:solidFill>
                <a:latin typeface="Quattrocento Sans"/>
                <a:ea typeface="Quattrocento Sans"/>
                <a:cs typeface="Quattrocento Sans"/>
                <a:sym typeface="Quattrocento Sans"/>
              </a:rPr>
              <a:t>Motivation: </a:t>
            </a:r>
            <a:r>
              <a:rPr b="1" lang="en-US" sz="3600">
                <a:solidFill>
                  <a:schemeClr val="dk1"/>
                </a:solidFill>
                <a:latin typeface="Quattrocento Sans"/>
                <a:ea typeface="Quattrocento Sans"/>
                <a:cs typeface="Quattrocento Sans"/>
                <a:sym typeface="Quattrocento Sans"/>
              </a:rPr>
              <a:t>Example</a:t>
            </a:r>
            <a:endParaRPr b="1" i="0" sz="3600" u="none" cap="none" strike="noStrike">
              <a:solidFill>
                <a:schemeClr val="dk1"/>
              </a:solidFill>
              <a:latin typeface="Quattrocento Sans"/>
              <a:ea typeface="Quattrocento Sans"/>
              <a:cs typeface="Quattrocento Sans"/>
              <a:sym typeface="Quattrocento Sans"/>
            </a:endParaRPr>
          </a:p>
        </p:txBody>
      </p:sp>
      <p:sp>
        <p:nvSpPr>
          <p:cNvPr id="150" name="Google Shape;150;g1334bbef780_1_41"/>
          <p:cNvSpPr txBox="1"/>
          <p:nvPr>
            <p:ph idx="12" type="sldNum"/>
          </p:nvPr>
        </p:nvSpPr>
        <p:spPr>
          <a:xfrm>
            <a:off x="7761090" y="6478787"/>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11fff04e65f_0_194"/>
          <p:cNvSpPr txBox="1"/>
          <p:nvPr/>
        </p:nvSpPr>
        <p:spPr>
          <a:xfrm>
            <a:off x="264450" y="1078800"/>
            <a:ext cx="11663100" cy="5175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t/>
            </a:r>
            <a:endParaRPr sz="1800">
              <a:solidFill>
                <a:srgbClr val="695D46"/>
              </a:solidFill>
              <a:latin typeface="Quattrocento Sans"/>
              <a:ea typeface="Quattrocento Sans"/>
              <a:cs typeface="Quattrocento Sans"/>
              <a:sym typeface="Quattrocento Sans"/>
            </a:endParaRPr>
          </a:p>
        </p:txBody>
      </p:sp>
      <p:sp>
        <p:nvSpPr>
          <p:cNvPr id="156" name="Google Shape;156;g11fff04e65f_0_194"/>
          <p:cNvSpPr txBox="1"/>
          <p:nvPr/>
        </p:nvSpPr>
        <p:spPr>
          <a:xfrm>
            <a:off x="264450" y="371400"/>
            <a:ext cx="11663100" cy="7074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3600"/>
              <a:buFont typeface="Arial"/>
              <a:buNone/>
            </a:pPr>
            <a:r>
              <a:rPr b="1" lang="en-US" sz="3600">
                <a:solidFill>
                  <a:schemeClr val="dk1"/>
                </a:solidFill>
                <a:latin typeface="Quattrocento Sans"/>
                <a:ea typeface="Quattrocento Sans"/>
                <a:cs typeface="Quattrocento Sans"/>
                <a:sym typeface="Quattrocento Sans"/>
              </a:rPr>
              <a:t>Motivation: Mapping the Problem</a:t>
            </a:r>
            <a:endParaRPr b="1" i="0" sz="3600" u="none" cap="none" strike="noStrike">
              <a:solidFill>
                <a:schemeClr val="dk1"/>
              </a:solidFill>
              <a:latin typeface="Quattrocento Sans"/>
              <a:ea typeface="Quattrocento Sans"/>
              <a:cs typeface="Quattrocento Sans"/>
              <a:sym typeface="Quattrocento Sans"/>
            </a:endParaRPr>
          </a:p>
        </p:txBody>
      </p:sp>
      <p:pic>
        <p:nvPicPr>
          <p:cNvPr id="157" name="Google Shape;157;g11fff04e65f_0_194"/>
          <p:cNvPicPr preferRelativeResize="0"/>
          <p:nvPr/>
        </p:nvPicPr>
        <p:blipFill rotWithShape="1">
          <a:blip r:embed="rId3">
            <a:alphaModFix/>
          </a:blip>
          <a:srcRect b="0" l="-310" r="310" t="0"/>
          <a:stretch/>
        </p:blipFill>
        <p:spPr>
          <a:xfrm>
            <a:off x="1559700" y="1534400"/>
            <a:ext cx="9015700" cy="4719400"/>
          </a:xfrm>
          <a:prstGeom prst="rect">
            <a:avLst/>
          </a:prstGeom>
          <a:noFill/>
          <a:ln>
            <a:noFill/>
          </a:ln>
        </p:spPr>
      </p:pic>
      <p:sp>
        <p:nvSpPr>
          <p:cNvPr id="158" name="Google Shape;158;g11fff04e65f_0_194"/>
          <p:cNvSpPr/>
          <p:nvPr/>
        </p:nvSpPr>
        <p:spPr>
          <a:xfrm>
            <a:off x="4931850" y="2578250"/>
            <a:ext cx="650100" cy="707400"/>
          </a:xfrm>
          <a:prstGeom prst="noSmoking">
            <a:avLst>
              <a:gd fmla="val 1875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g11fff04e65f_0_194"/>
          <p:cNvSpPr txBox="1"/>
          <p:nvPr>
            <p:ph idx="12" type="sldNum"/>
          </p:nvPr>
        </p:nvSpPr>
        <p:spPr>
          <a:xfrm>
            <a:off x="7761090" y="6478787"/>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11dc1955429_0_0"/>
          <p:cNvSpPr txBox="1"/>
          <p:nvPr/>
        </p:nvSpPr>
        <p:spPr>
          <a:xfrm>
            <a:off x="264450" y="1078800"/>
            <a:ext cx="11663100" cy="5325900"/>
          </a:xfrm>
          <a:prstGeom prst="rect">
            <a:avLst/>
          </a:prstGeom>
          <a:noFill/>
          <a:ln>
            <a:noFill/>
          </a:ln>
        </p:spPr>
        <p:txBody>
          <a:bodyPr anchorCtr="0" anchor="t" bIns="91425" lIns="91425" spcFirstLastPara="1" rIns="91425" wrap="square" tIns="91425">
            <a:normAutofit/>
          </a:bodyPr>
          <a:lstStyle/>
          <a:p>
            <a:pPr indent="-342900" lvl="0" marL="457200" marR="0" rtl="0" algn="l">
              <a:lnSpc>
                <a:spcPct val="115000"/>
              </a:lnSpc>
              <a:spcBef>
                <a:spcPts val="0"/>
              </a:spcBef>
              <a:spcAft>
                <a:spcPts val="0"/>
              </a:spcAft>
              <a:buClr>
                <a:srgbClr val="695D46"/>
              </a:buClr>
              <a:buSzPts val="1800"/>
              <a:buFont typeface="Quattrocento Sans"/>
              <a:buChar char="●"/>
            </a:pPr>
            <a:r>
              <a:rPr b="1" lang="en-US" sz="1800">
                <a:solidFill>
                  <a:srgbClr val="695D46"/>
                </a:solidFill>
                <a:latin typeface="Quattrocento Sans"/>
                <a:ea typeface="Quattrocento Sans"/>
                <a:cs typeface="Quattrocento Sans"/>
                <a:sym typeface="Quattrocento Sans"/>
              </a:rPr>
              <a:t>Structure of </a:t>
            </a:r>
            <a:r>
              <a:rPr b="1" lang="en-US" sz="1800">
                <a:solidFill>
                  <a:srgbClr val="695D46"/>
                </a:solidFill>
                <a:latin typeface="Quattrocento Sans"/>
                <a:ea typeface="Quattrocento Sans"/>
                <a:cs typeface="Quattrocento Sans"/>
                <a:sym typeface="Quattrocento Sans"/>
              </a:rPr>
              <a:t>the state of the art:</a:t>
            </a:r>
            <a:endParaRPr b="1" i="0" sz="1800" u="none" cap="none" strike="noStrike">
              <a:solidFill>
                <a:srgbClr val="695D46"/>
              </a:solidFill>
              <a:latin typeface="Quattrocento Sans"/>
              <a:ea typeface="Quattrocento Sans"/>
              <a:cs typeface="Quattrocento Sans"/>
              <a:sym typeface="Quattrocento Sans"/>
            </a:endParaRPr>
          </a:p>
        </p:txBody>
      </p:sp>
      <p:sp>
        <p:nvSpPr>
          <p:cNvPr id="165" name="Google Shape;165;g11dc1955429_0_0"/>
          <p:cNvSpPr txBox="1"/>
          <p:nvPr/>
        </p:nvSpPr>
        <p:spPr>
          <a:xfrm>
            <a:off x="264450" y="371400"/>
            <a:ext cx="11663100" cy="707400"/>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chemeClr val="dk1"/>
                </a:solidFill>
                <a:latin typeface="Quattrocento Sans"/>
                <a:ea typeface="Quattrocento Sans"/>
                <a:cs typeface="Quattrocento Sans"/>
                <a:sym typeface="Quattrocento Sans"/>
              </a:rPr>
              <a:t>Related Work</a:t>
            </a:r>
            <a:endParaRPr b="1" i="0" sz="3600" u="none" cap="none" strike="noStrike">
              <a:solidFill>
                <a:schemeClr val="dk1"/>
              </a:solidFill>
              <a:latin typeface="Quattrocento Sans"/>
              <a:ea typeface="Quattrocento Sans"/>
              <a:cs typeface="Quattrocento Sans"/>
              <a:sym typeface="Quattrocento Sans"/>
            </a:endParaRPr>
          </a:p>
        </p:txBody>
      </p:sp>
      <p:pic>
        <p:nvPicPr>
          <p:cNvPr id="166" name="Google Shape;166;g11dc1955429_0_0"/>
          <p:cNvPicPr preferRelativeResize="0"/>
          <p:nvPr/>
        </p:nvPicPr>
        <p:blipFill>
          <a:blip r:embed="rId3">
            <a:alphaModFix/>
          </a:blip>
          <a:stretch>
            <a:fillRect/>
          </a:stretch>
        </p:blipFill>
        <p:spPr>
          <a:xfrm>
            <a:off x="3170376" y="371400"/>
            <a:ext cx="8869228" cy="4651150"/>
          </a:xfrm>
          <a:prstGeom prst="rect">
            <a:avLst/>
          </a:prstGeom>
          <a:noFill/>
          <a:ln>
            <a:noFill/>
          </a:ln>
        </p:spPr>
      </p:pic>
      <p:sp>
        <p:nvSpPr>
          <p:cNvPr id="167" name="Google Shape;167;g11dc1955429_0_0"/>
          <p:cNvSpPr txBox="1"/>
          <p:nvPr>
            <p:ph idx="12" type="sldNum"/>
          </p:nvPr>
        </p:nvSpPr>
        <p:spPr>
          <a:xfrm>
            <a:off x="7761090" y="6478787"/>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grpSp>
        <p:nvGrpSpPr>
          <p:cNvPr id="168" name="Google Shape;168;g11dc1955429_0_0"/>
          <p:cNvGrpSpPr/>
          <p:nvPr/>
        </p:nvGrpSpPr>
        <p:grpSpPr>
          <a:xfrm>
            <a:off x="355550" y="3759200"/>
            <a:ext cx="6781800" cy="2360100"/>
            <a:chOff x="355550" y="3759200"/>
            <a:chExt cx="6781800" cy="2360100"/>
          </a:xfrm>
        </p:grpSpPr>
        <p:sp>
          <p:nvSpPr>
            <p:cNvPr id="169" name="Google Shape;169;g11dc1955429_0_0"/>
            <p:cNvSpPr txBox="1"/>
            <p:nvPr/>
          </p:nvSpPr>
          <p:spPr>
            <a:xfrm>
              <a:off x="355550" y="5657600"/>
              <a:ext cx="67818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800">
                  <a:solidFill>
                    <a:srgbClr val="695D46"/>
                  </a:solidFill>
                  <a:latin typeface="Quattrocento Sans"/>
                  <a:ea typeface="Quattrocento Sans"/>
                  <a:cs typeface="Quattrocento Sans"/>
                  <a:sym typeface="Quattrocento Sans"/>
                </a:rPr>
                <a:t>One-hot encoding of different level of the features: [20][18][28][14].</a:t>
              </a:r>
              <a:endParaRPr>
                <a:latin typeface="Quattrocento Sans"/>
                <a:ea typeface="Quattrocento Sans"/>
                <a:cs typeface="Quattrocento Sans"/>
                <a:sym typeface="Quattrocento Sans"/>
              </a:endParaRPr>
            </a:p>
          </p:txBody>
        </p:sp>
        <p:sp>
          <p:nvSpPr>
            <p:cNvPr id="170" name="Google Shape;170;g11dc1955429_0_0"/>
            <p:cNvSpPr/>
            <p:nvPr/>
          </p:nvSpPr>
          <p:spPr>
            <a:xfrm>
              <a:off x="3073400" y="3759200"/>
              <a:ext cx="1346100" cy="11175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1" name="Google Shape;171;g11dc1955429_0_0"/>
            <p:cNvCxnSpPr>
              <a:stCxn id="170" idx="2"/>
              <a:endCxn id="169" idx="0"/>
            </p:cNvCxnSpPr>
            <p:nvPr/>
          </p:nvCxnSpPr>
          <p:spPr>
            <a:xfrm>
              <a:off x="3746450" y="4876700"/>
              <a:ext cx="0" cy="780900"/>
            </a:xfrm>
            <a:prstGeom prst="straightConnector1">
              <a:avLst/>
            </a:prstGeom>
            <a:noFill/>
            <a:ln cap="flat" cmpd="sng" w="9525">
              <a:solidFill>
                <a:schemeClr val="dk2"/>
              </a:solidFill>
              <a:prstDash val="solid"/>
              <a:round/>
              <a:headEnd len="med" w="med" type="none"/>
              <a:tailEnd len="med" w="med" type="triangle"/>
            </a:ln>
          </p:spPr>
        </p:cxnSp>
      </p:grpSp>
      <p:grpSp>
        <p:nvGrpSpPr>
          <p:cNvPr id="172" name="Google Shape;172;g11dc1955429_0_0"/>
          <p:cNvGrpSpPr/>
          <p:nvPr/>
        </p:nvGrpSpPr>
        <p:grpSpPr>
          <a:xfrm>
            <a:off x="3105150" y="3759200"/>
            <a:ext cx="4127400" cy="2360100"/>
            <a:chOff x="1682750" y="3759200"/>
            <a:chExt cx="4127400" cy="2360100"/>
          </a:xfrm>
        </p:grpSpPr>
        <p:sp>
          <p:nvSpPr>
            <p:cNvPr id="173" name="Google Shape;173;g11dc1955429_0_0"/>
            <p:cNvSpPr txBox="1"/>
            <p:nvPr/>
          </p:nvSpPr>
          <p:spPr>
            <a:xfrm>
              <a:off x="1682750" y="5657600"/>
              <a:ext cx="41274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800">
                  <a:solidFill>
                    <a:srgbClr val="695D46"/>
                  </a:solidFill>
                  <a:latin typeface="Quattrocento Sans"/>
                  <a:ea typeface="Quattrocento Sans"/>
                  <a:cs typeface="Quattrocento Sans"/>
                  <a:sym typeface="Quattrocento Sans"/>
                </a:rPr>
                <a:t>ML-based approaches: [20][18][28][55].</a:t>
              </a:r>
              <a:endParaRPr>
                <a:latin typeface="Quattrocento Sans"/>
                <a:ea typeface="Quattrocento Sans"/>
                <a:cs typeface="Quattrocento Sans"/>
                <a:sym typeface="Quattrocento Sans"/>
              </a:endParaRPr>
            </a:p>
          </p:txBody>
        </p:sp>
        <p:sp>
          <p:nvSpPr>
            <p:cNvPr id="174" name="Google Shape;174;g11dc1955429_0_0"/>
            <p:cNvSpPr/>
            <p:nvPr/>
          </p:nvSpPr>
          <p:spPr>
            <a:xfrm>
              <a:off x="3073400" y="3759200"/>
              <a:ext cx="1346100" cy="11175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5" name="Google Shape;175;g11dc1955429_0_0"/>
            <p:cNvCxnSpPr>
              <a:stCxn id="174" idx="2"/>
              <a:endCxn id="173" idx="0"/>
            </p:cNvCxnSpPr>
            <p:nvPr/>
          </p:nvCxnSpPr>
          <p:spPr>
            <a:xfrm>
              <a:off x="3746450" y="4876700"/>
              <a:ext cx="0" cy="780900"/>
            </a:xfrm>
            <a:prstGeom prst="straightConnector1">
              <a:avLst/>
            </a:prstGeom>
            <a:noFill/>
            <a:ln cap="flat" cmpd="sng" w="9525">
              <a:solidFill>
                <a:schemeClr val="dk2"/>
              </a:solidFill>
              <a:prstDash val="solid"/>
              <a:round/>
              <a:headEnd len="med" w="med" type="none"/>
              <a:tailEnd len="med" w="med" type="triangle"/>
            </a:ln>
          </p:spPr>
        </p:cxnSp>
      </p:grpSp>
      <p:grpSp>
        <p:nvGrpSpPr>
          <p:cNvPr id="176" name="Google Shape;176;g11dc1955429_0_0"/>
          <p:cNvGrpSpPr/>
          <p:nvPr/>
        </p:nvGrpSpPr>
        <p:grpSpPr>
          <a:xfrm>
            <a:off x="4650575" y="3759200"/>
            <a:ext cx="3821400" cy="2360100"/>
            <a:chOff x="1835750" y="3759200"/>
            <a:chExt cx="3821400" cy="2360100"/>
          </a:xfrm>
        </p:grpSpPr>
        <p:sp>
          <p:nvSpPr>
            <p:cNvPr id="177" name="Google Shape;177;g11dc1955429_0_0"/>
            <p:cNvSpPr txBox="1"/>
            <p:nvPr/>
          </p:nvSpPr>
          <p:spPr>
            <a:xfrm>
              <a:off x="1835750" y="5657600"/>
              <a:ext cx="38214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800">
                  <a:solidFill>
                    <a:srgbClr val="695D46"/>
                  </a:solidFill>
                  <a:latin typeface="Quattrocento Sans"/>
                  <a:ea typeface="Quattrocento Sans"/>
                  <a:cs typeface="Quattrocento Sans"/>
                  <a:sym typeface="Quattrocento Sans"/>
                </a:rPr>
                <a:t>Advanced Neural networks: [35][19];</a:t>
              </a:r>
              <a:endParaRPr>
                <a:latin typeface="Quattrocento Sans"/>
                <a:ea typeface="Quattrocento Sans"/>
                <a:cs typeface="Quattrocento Sans"/>
                <a:sym typeface="Quattrocento Sans"/>
              </a:endParaRPr>
            </a:p>
          </p:txBody>
        </p:sp>
        <p:sp>
          <p:nvSpPr>
            <p:cNvPr id="178" name="Google Shape;178;g11dc1955429_0_0"/>
            <p:cNvSpPr/>
            <p:nvPr/>
          </p:nvSpPr>
          <p:spPr>
            <a:xfrm>
              <a:off x="3073400" y="3759200"/>
              <a:ext cx="1346100" cy="11175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9" name="Google Shape;179;g11dc1955429_0_0"/>
            <p:cNvCxnSpPr>
              <a:stCxn id="178" idx="2"/>
              <a:endCxn id="177" idx="0"/>
            </p:cNvCxnSpPr>
            <p:nvPr/>
          </p:nvCxnSpPr>
          <p:spPr>
            <a:xfrm>
              <a:off x="3746450" y="4876700"/>
              <a:ext cx="0" cy="780900"/>
            </a:xfrm>
            <a:prstGeom prst="straightConnector1">
              <a:avLst/>
            </a:prstGeom>
            <a:noFill/>
            <a:ln cap="flat" cmpd="sng" w="9525">
              <a:solidFill>
                <a:schemeClr val="dk2"/>
              </a:solidFill>
              <a:prstDash val="solid"/>
              <a:round/>
              <a:headEnd len="med" w="med" type="none"/>
              <a:tailEnd len="med" w="med" type="triangle"/>
            </a:ln>
          </p:spPr>
        </p:cxnSp>
      </p:grpSp>
      <p:grpSp>
        <p:nvGrpSpPr>
          <p:cNvPr id="180" name="Google Shape;180;g11dc1955429_0_0"/>
          <p:cNvGrpSpPr/>
          <p:nvPr/>
        </p:nvGrpSpPr>
        <p:grpSpPr>
          <a:xfrm>
            <a:off x="7822575" y="3759200"/>
            <a:ext cx="3979800" cy="2550638"/>
            <a:chOff x="1756550" y="3759200"/>
            <a:chExt cx="3979800" cy="2550638"/>
          </a:xfrm>
        </p:grpSpPr>
        <p:sp>
          <p:nvSpPr>
            <p:cNvPr id="181" name="Google Shape;181;g11dc1955429_0_0"/>
            <p:cNvSpPr txBox="1"/>
            <p:nvPr/>
          </p:nvSpPr>
          <p:spPr>
            <a:xfrm>
              <a:off x="1756550" y="5529538"/>
              <a:ext cx="39798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800">
                  <a:solidFill>
                    <a:srgbClr val="695D46"/>
                  </a:solidFill>
                  <a:latin typeface="Quattrocento Sans"/>
                  <a:ea typeface="Quattrocento Sans"/>
                  <a:cs typeface="Quattrocento Sans"/>
                  <a:sym typeface="Quattrocento Sans"/>
                </a:rPr>
                <a:t>Cost-based heuristics [42][44][48] and ML-based  approaches [14][53].</a:t>
              </a:r>
              <a:endParaRPr>
                <a:latin typeface="Quattrocento Sans"/>
                <a:ea typeface="Quattrocento Sans"/>
                <a:cs typeface="Quattrocento Sans"/>
                <a:sym typeface="Quattrocento Sans"/>
              </a:endParaRPr>
            </a:p>
          </p:txBody>
        </p:sp>
        <p:sp>
          <p:nvSpPr>
            <p:cNvPr id="182" name="Google Shape;182;g11dc1955429_0_0"/>
            <p:cNvSpPr/>
            <p:nvPr/>
          </p:nvSpPr>
          <p:spPr>
            <a:xfrm>
              <a:off x="3073400" y="3759200"/>
              <a:ext cx="1346100" cy="11175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3" name="Google Shape;183;g11dc1955429_0_0"/>
            <p:cNvCxnSpPr>
              <a:stCxn id="182" idx="2"/>
              <a:endCxn id="181" idx="0"/>
            </p:cNvCxnSpPr>
            <p:nvPr/>
          </p:nvCxnSpPr>
          <p:spPr>
            <a:xfrm>
              <a:off x="3746450" y="4876700"/>
              <a:ext cx="0" cy="652800"/>
            </a:xfrm>
            <a:prstGeom prst="straightConnector1">
              <a:avLst/>
            </a:prstGeom>
            <a:noFill/>
            <a:ln cap="flat" cmpd="sng" w="9525">
              <a:solidFill>
                <a:schemeClr val="dk2"/>
              </a:solidFill>
              <a:prstDash val="solid"/>
              <a:round/>
              <a:headEnd len="med" w="med" type="none"/>
              <a:tailEnd len="med" w="med" type="triangle"/>
            </a:ln>
          </p:spPr>
        </p:cxnSp>
      </p:grpSp>
      <p:grpSp>
        <p:nvGrpSpPr>
          <p:cNvPr id="184" name="Google Shape;184;g11dc1955429_0_0"/>
          <p:cNvGrpSpPr/>
          <p:nvPr/>
        </p:nvGrpSpPr>
        <p:grpSpPr>
          <a:xfrm>
            <a:off x="9498975" y="3759200"/>
            <a:ext cx="2743200" cy="2719575"/>
            <a:chOff x="1756550" y="3759200"/>
            <a:chExt cx="2743200" cy="2719575"/>
          </a:xfrm>
        </p:grpSpPr>
        <p:sp>
          <p:nvSpPr>
            <p:cNvPr id="185" name="Google Shape;185;g11dc1955429_0_0"/>
            <p:cNvSpPr txBox="1"/>
            <p:nvPr/>
          </p:nvSpPr>
          <p:spPr>
            <a:xfrm>
              <a:off x="1756550" y="5379875"/>
              <a:ext cx="2743200" cy="10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800">
                  <a:solidFill>
                    <a:srgbClr val="695D46"/>
                  </a:solidFill>
                  <a:latin typeface="Quattrocento Sans"/>
                  <a:ea typeface="Quattrocento Sans"/>
                  <a:cs typeface="Quattrocento Sans"/>
                  <a:sym typeface="Quattrocento Sans"/>
                </a:rPr>
                <a:t>Throughput and memory limitations [16][27][39][40][43]</a:t>
              </a:r>
              <a:endParaRPr>
                <a:latin typeface="Quattrocento Sans"/>
                <a:ea typeface="Quattrocento Sans"/>
                <a:cs typeface="Quattrocento Sans"/>
                <a:sym typeface="Quattrocento Sans"/>
              </a:endParaRPr>
            </a:p>
          </p:txBody>
        </p:sp>
        <p:sp>
          <p:nvSpPr>
            <p:cNvPr id="186" name="Google Shape;186;g11dc1955429_0_0"/>
            <p:cNvSpPr/>
            <p:nvPr/>
          </p:nvSpPr>
          <p:spPr>
            <a:xfrm>
              <a:off x="3073400" y="3759200"/>
              <a:ext cx="1346100" cy="11175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7" name="Google Shape;187;g11dc1955429_0_0"/>
            <p:cNvCxnSpPr>
              <a:stCxn id="186" idx="2"/>
              <a:endCxn id="185" idx="0"/>
            </p:cNvCxnSpPr>
            <p:nvPr/>
          </p:nvCxnSpPr>
          <p:spPr>
            <a:xfrm flipH="1">
              <a:off x="3128150" y="4876700"/>
              <a:ext cx="618300" cy="503100"/>
            </a:xfrm>
            <a:prstGeom prst="straightConnector1">
              <a:avLst/>
            </a:prstGeom>
            <a:noFill/>
            <a:ln cap="flat" cmpd="sng" w="9525">
              <a:solidFill>
                <a:schemeClr val="dk2"/>
              </a:solidFill>
              <a:prstDash val="solid"/>
              <a:round/>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68"/>
                                        </p:tgtEl>
                                      </p:cBhvr>
                                    </p:animEffect>
                                    <p:set>
                                      <p:cBhvr>
                                        <p:cTn dur="1" fill="hold">
                                          <p:stCondLst>
                                            <p:cond delay="1000"/>
                                          </p:stCondLst>
                                        </p:cTn>
                                        <p:tgtEl>
                                          <p:spTgt spid="16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72"/>
                                        </p:tgtEl>
                                      </p:cBhvr>
                                    </p:animEffect>
                                    <p:set>
                                      <p:cBhvr>
                                        <p:cTn dur="1" fill="hold">
                                          <p:stCondLst>
                                            <p:cond delay="1000"/>
                                          </p:stCondLst>
                                        </p:cTn>
                                        <p:tgtEl>
                                          <p:spTgt spid="17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76"/>
                                        </p:tgtEl>
                                      </p:cBhvr>
                                    </p:animEffect>
                                    <p:set>
                                      <p:cBhvr>
                                        <p:cTn dur="1" fill="hold">
                                          <p:stCondLst>
                                            <p:cond delay="1000"/>
                                          </p:stCondLst>
                                        </p:cTn>
                                        <p:tgtEl>
                                          <p:spTgt spid="17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80"/>
                                        </p:tgtEl>
                                      </p:cBhvr>
                                    </p:animEffect>
                                    <p:set>
                                      <p:cBhvr>
                                        <p:cTn dur="1" fill="hold">
                                          <p:stCondLst>
                                            <p:cond delay="1000"/>
                                          </p:stCondLst>
                                        </p:cTn>
                                        <p:tgtEl>
                                          <p:spTgt spid="18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84"/>
                                        </p:tgtEl>
                                      </p:cBhvr>
                                    </p:animEffect>
                                    <p:set>
                                      <p:cBhvr>
                                        <p:cTn dur="1" fill="hold">
                                          <p:stCondLst>
                                            <p:cond delay="1000"/>
                                          </p:stCondLst>
                                        </p:cTn>
                                        <p:tgtEl>
                                          <p:spTgt spid="18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1334bbef780_1_90"/>
          <p:cNvSpPr txBox="1"/>
          <p:nvPr/>
        </p:nvSpPr>
        <p:spPr>
          <a:xfrm>
            <a:off x="264450" y="1078800"/>
            <a:ext cx="11663100" cy="5325900"/>
          </a:xfrm>
          <a:prstGeom prst="rect">
            <a:avLst/>
          </a:prstGeom>
          <a:noFill/>
          <a:ln>
            <a:noFill/>
          </a:ln>
        </p:spPr>
        <p:txBody>
          <a:bodyPr anchorCtr="0" anchor="t" bIns="91425" lIns="91425" spcFirstLastPara="1" rIns="91425" wrap="square" tIns="91425">
            <a:normAutofit/>
          </a:bodyPr>
          <a:lstStyle/>
          <a:p>
            <a:pPr indent="-342900" lvl="0" marL="457200" marR="0" rtl="0" algn="l">
              <a:lnSpc>
                <a:spcPct val="115000"/>
              </a:lnSpc>
              <a:spcBef>
                <a:spcPts val="0"/>
              </a:spcBef>
              <a:spcAft>
                <a:spcPts val="0"/>
              </a:spcAft>
              <a:buClr>
                <a:srgbClr val="695D46"/>
              </a:buClr>
              <a:buSzPts val="1800"/>
              <a:buFont typeface="Quattrocento Sans"/>
              <a:buChar char="●"/>
            </a:pPr>
            <a:r>
              <a:rPr b="1" lang="en-US" sz="1800">
                <a:solidFill>
                  <a:srgbClr val="695D46"/>
                </a:solidFill>
                <a:latin typeface="Quattrocento Sans"/>
                <a:ea typeface="Quattrocento Sans"/>
                <a:cs typeface="Quattrocento Sans"/>
                <a:sym typeface="Quattrocento Sans"/>
              </a:rPr>
              <a:t>Gaps Identified</a:t>
            </a:r>
            <a:r>
              <a:rPr b="1" lang="en-US" sz="1800">
                <a:solidFill>
                  <a:srgbClr val="695D46"/>
                </a:solidFill>
                <a:latin typeface="Quattrocento Sans"/>
                <a:ea typeface="Quattrocento Sans"/>
                <a:cs typeface="Quattrocento Sans"/>
                <a:sym typeface="Quattrocento Sans"/>
              </a:rPr>
              <a:t>:</a:t>
            </a:r>
            <a:endParaRPr b="1" sz="1800">
              <a:solidFill>
                <a:srgbClr val="695D46"/>
              </a:solidFill>
              <a:latin typeface="Quattrocento Sans"/>
              <a:ea typeface="Quattrocento Sans"/>
              <a:cs typeface="Quattrocento Sans"/>
              <a:sym typeface="Quattrocento Sans"/>
            </a:endParaRPr>
          </a:p>
          <a:p>
            <a:pPr indent="-342900" lvl="1" marL="914400" marR="0" rtl="0" algn="l">
              <a:lnSpc>
                <a:spcPct val="115000"/>
              </a:lnSpc>
              <a:spcBef>
                <a:spcPts val="0"/>
              </a:spcBef>
              <a:spcAft>
                <a:spcPts val="0"/>
              </a:spcAft>
              <a:buClr>
                <a:srgbClr val="695D46"/>
              </a:buClr>
              <a:buSzPts val="1800"/>
              <a:buFont typeface="Quattrocento Sans"/>
              <a:buChar char="○"/>
            </a:pPr>
            <a:r>
              <a:rPr lang="en-US" sz="1800">
                <a:solidFill>
                  <a:srgbClr val="695D46"/>
                </a:solidFill>
                <a:latin typeface="Quattrocento Sans"/>
                <a:ea typeface="Quattrocento Sans"/>
                <a:cs typeface="Quattrocento Sans"/>
                <a:sym typeface="Quattrocento Sans"/>
              </a:rPr>
              <a:t>There is no solution to </a:t>
            </a:r>
            <a:r>
              <a:rPr b="1" lang="en-US" sz="1800">
                <a:solidFill>
                  <a:srgbClr val="695D46"/>
                </a:solidFill>
                <a:latin typeface="Quattrocento Sans"/>
                <a:ea typeface="Quattrocento Sans"/>
                <a:cs typeface="Quattrocento Sans"/>
                <a:sym typeface="Quattrocento Sans"/>
              </a:rPr>
              <a:t>automatically offload</a:t>
            </a:r>
            <a:r>
              <a:rPr lang="en-US" sz="1800">
                <a:solidFill>
                  <a:srgbClr val="695D46"/>
                </a:solidFill>
                <a:latin typeface="Quattrocento Sans"/>
                <a:ea typeface="Quattrocento Sans"/>
                <a:cs typeface="Quattrocento Sans"/>
                <a:sym typeface="Quattrocento Sans"/>
              </a:rPr>
              <a:t> an analytical task to a GPU or CPU according to the </a:t>
            </a:r>
            <a:r>
              <a:rPr b="1" lang="en-US" sz="1800">
                <a:solidFill>
                  <a:srgbClr val="695D46"/>
                </a:solidFill>
                <a:latin typeface="Quattrocento Sans"/>
                <a:ea typeface="Quattrocento Sans"/>
                <a:cs typeface="Quattrocento Sans"/>
                <a:sym typeface="Quattrocento Sans"/>
              </a:rPr>
              <a:t>system configuration</a:t>
            </a:r>
            <a:r>
              <a:rPr lang="en-US" sz="1800">
                <a:solidFill>
                  <a:srgbClr val="695D46"/>
                </a:solidFill>
                <a:latin typeface="Quattrocento Sans"/>
                <a:ea typeface="Quattrocento Sans"/>
                <a:cs typeface="Quattrocento Sans"/>
                <a:sym typeface="Quattrocento Sans"/>
              </a:rPr>
              <a:t> and the </a:t>
            </a:r>
            <a:r>
              <a:rPr b="1" lang="en-US" sz="1800">
                <a:solidFill>
                  <a:srgbClr val="695D46"/>
                </a:solidFill>
                <a:latin typeface="Quattrocento Sans"/>
                <a:ea typeface="Quattrocento Sans"/>
                <a:cs typeface="Quattrocento Sans"/>
                <a:sym typeface="Quattrocento Sans"/>
              </a:rPr>
              <a:t>current DAG</a:t>
            </a:r>
            <a:r>
              <a:rPr lang="en-US" sz="1800">
                <a:solidFill>
                  <a:srgbClr val="695D46"/>
                </a:solidFill>
                <a:latin typeface="Quattrocento Sans"/>
                <a:ea typeface="Quattrocento Sans"/>
                <a:cs typeface="Quattrocento Sans"/>
                <a:sym typeface="Quattrocento Sans"/>
              </a:rPr>
              <a:t>;</a:t>
            </a:r>
            <a:endParaRPr sz="1800">
              <a:solidFill>
                <a:srgbClr val="695D46"/>
              </a:solidFill>
              <a:latin typeface="Quattrocento Sans"/>
              <a:ea typeface="Quattrocento Sans"/>
              <a:cs typeface="Quattrocento Sans"/>
              <a:sym typeface="Quattrocento Sans"/>
            </a:endParaRPr>
          </a:p>
          <a:p>
            <a:pPr indent="-342900" lvl="1" marL="914400" marR="0" rtl="0" algn="l">
              <a:lnSpc>
                <a:spcPct val="115000"/>
              </a:lnSpc>
              <a:spcBef>
                <a:spcPts val="0"/>
              </a:spcBef>
              <a:spcAft>
                <a:spcPts val="0"/>
              </a:spcAft>
              <a:buClr>
                <a:srgbClr val="695D46"/>
              </a:buClr>
              <a:buSzPts val="1800"/>
              <a:buFont typeface="Quattrocento Sans"/>
              <a:buChar char="○"/>
            </a:pPr>
            <a:r>
              <a:rPr lang="en-US" sz="1800">
                <a:solidFill>
                  <a:srgbClr val="695D46"/>
                </a:solidFill>
                <a:latin typeface="Quattrocento Sans"/>
                <a:ea typeface="Quattrocento Sans"/>
                <a:cs typeface="Quattrocento Sans"/>
                <a:sym typeface="Quattrocento Sans"/>
              </a:rPr>
              <a:t> Explore </a:t>
            </a:r>
            <a:r>
              <a:rPr b="1" lang="en-US" sz="1800">
                <a:solidFill>
                  <a:srgbClr val="695D46"/>
                </a:solidFill>
                <a:latin typeface="Quattrocento Sans"/>
                <a:ea typeface="Quattrocento Sans"/>
                <a:cs typeface="Quattrocento Sans"/>
                <a:sym typeface="Quattrocento Sans"/>
              </a:rPr>
              <a:t>modern learning algorithms</a:t>
            </a:r>
            <a:r>
              <a:rPr lang="en-US" sz="1800">
                <a:solidFill>
                  <a:srgbClr val="695D46"/>
                </a:solidFill>
                <a:latin typeface="Quattrocento Sans"/>
                <a:ea typeface="Quattrocento Sans"/>
                <a:cs typeface="Quattrocento Sans"/>
                <a:sym typeface="Quattrocento Sans"/>
              </a:rPr>
              <a:t> to improve the </a:t>
            </a:r>
            <a:r>
              <a:rPr lang="en-US" sz="1800">
                <a:solidFill>
                  <a:srgbClr val="695D46"/>
                </a:solidFill>
                <a:latin typeface="Quattrocento Sans"/>
                <a:ea typeface="Quattrocento Sans"/>
                <a:cs typeface="Quattrocento Sans"/>
                <a:sym typeface="Quattrocento Sans"/>
              </a:rPr>
              <a:t>learning</a:t>
            </a:r>
            <a:r>
              <a:rPr lang="en-US" sz="1800">
                <a:solidFill>
                  <a:srgbClr val="695D46"/>
                </a:solidFill>
                <a:latin typeface="Quattrocento Sans"/>
                <a:ea typeface="Quattrocento Sans"/>
                <a:cs typeface="Quattrocento Sans"/>
                <a:sym typeface="Quattrocento Sans"/>
              </a:rPr>
              <a:t> process:</a:t>
            </a:r>
            <a:endParaRPr sz="1800">
              <a:solidFill>
                <a:srgbClr val="695D46"/>
              </a:solidFill>
              <a:latin typeface="Quattrocento Sans"/>
              <a:ea typeface="Quattrocento Sans"/>
              <a:cs typeface="Quattrocento Sans"/>
              <a:sym typeface="Quattrocento Sans"/>
            </a:endParaRPr>
          </a:p>
          <a:p>
            <a:pPr indent="-342900" lvl="2" marL="1371600" marR="0" rtl="0" algn="l">
              <a:lnSpc>
                <a:spcPct val="115000"/>
              </a:lnSpc>
              <a:spcBef>
                <a:spcPts val="0"/>
              </a:spcBef>
              <a:spcAft>
                <a:spcPts val="0"/>
              </a:spcAft>
              <a:buClr>
                <a:srgbClr val="695D46"/>
              </a:buClr>
              <a:buSzPts val="1800"/>
              <a:buFont typeface="Quattrocento Sans"/>
              <a:buChar char="■"/>
            </a:pPr>
            <a:r>
              <a:rPr lang="en-US" sz="1800">
                <a:solidFill>
                  <a:srgbClr val="695D46"/>
                </a:solidFill>
                <a:latin typeface="Quattrocento Sans"/>
                <a:ea typeface="Quattrocento Sans"/>
                <a:cs typeface="Quattrocento Sans"/>
                <a:sym typeface="Quattrocento Sans"/>
              </a:rPr>
              <a:t>Simple </a:t>
            </a:r>
            <a:r>
              <a:rPr lang="en-US" sz="1800">
                <a:solidFill>
                  <a:srgbClr val="695D46"/>
                </a:solidFill>
                <a:latin typeface="Quattrocento Sans"/>
                <a:ea typeface="Quattrocento Sans"/>
                <a:cs typeface="Quattrocento Sans"/>
                <a:sym typeface="Quattrocento Sans"/>
              </a:rPr>
              <a:t>learning </a:t>
            </a:r>
            <a:r>
              <a:rPr lang="en-US" sz="1800">
                <a:solidFill>
                  <a:srgbClr val="695D46"/>
                </a:solidFill>
                <a:latin typeface="Quattrocento Sans"/>
                <a:ea typeface="Quattrocento Sans"/>
                <a:cs typeface="Quattrocento Sans"/>
                <a:sym typeface="Quattrocento Sans"/>
              </a:rPr>
              <a:t>approaches are unable to </a:t>
            </a:r>
            <a:r>
              <a:rPr b="1" lang="en-US" sz="1800">
                <a:solidFill>
                  <a:srgbClr val="695D46"/>
                </a:solidFill>
                <a:latin typeface="Quattrocento Sans"/>
                <a:ea typeface="Quattrocento Sans"/>
                <a:cs typeface="Quattrocento Sans"/>
                <a:sym typeface="Quattrocento Sans"/>
              </a:rPr>
              <a:t>scale </a:t>
            </a:r>
            <a:r>
              <a:rPr lang="en-US" sz="1800">
                <a:solidFill>
                  <a:srgbClr val="695D46"/>
                </a:solidFill>
                <a:latin typeface="Quattrocento Sans"/>
                <a:ea typeface="Quattrocento Sans"/>
                <a:cs typeface="Quattrocento Sans"/>
                <a:sym typeface="Quattrocento Sans"/>
              </a:rPr>
              <a:t>to complex environments;</a:t>
            </a:r>
            <a:endParaRPr sz="1800">
              <a:solidFill>
                <a:srgbClr val="695D46"/>
              </a:solidFill>
              <a:latin typeface="Quattrocento Sans"/>
              <a:ea typeface="Quattrocento Sans"/>
              <a:cs typeface="Quattrocento Sans"/>
              <a:sym typeface="Quattrocento Sans"/>
            </a:endParaRPr>
          </a:p>
          <a:p>
            <a:pPr indent="-342900" lvl="2" marL="1371600" marR="0" rtl="0" algn="l">
              <a:lnSpc>
                <a:spcPct val="115000"/>
              </a:lnSpc>
              <a:spcBef>
                <a:spcPts val="0"/>
              </a:spcBef>
              <a:spcAft>
                <a:spcPts val="0"/>
              </a:spcAft>
              <a:buClr>
                <a:srgbClr val="695D46"/>
              </a:buClr>
              <a:buSzPts val="1800"/>
              <a:buFont typeface="Quattrocento Sans"/>
              <a:buChar char="■"/>
            </a:pPr>
            <a:r>
              <a:rPr lang="en-US" sz="1800">
                <a:solidFill>
                  <a:srgbClr val="695D46"/>
                </a:solidFill>
                <a:latin typeface="Quattrocento Sans"/>
                <a:ea typeface="Quattrocento Sans"/>
                <a:cs typeface="Quattrocento Sans"/>
                <a:sym typeface="Quattrocento Sans"/>
              </a:rPr>
              <a:t>Novel approaches can improve generalization for </a:t>
            </a:r>
            <a:r>
              <a:rPr b="1" lang="en-US" sz="1800">
                <a:solidFill>
                  <a:srgbClr val="695D46"/>
                </a:solidFill>
                <a:latin typeface="Quattrocento Sans"/>
                <a:ea typeface="Quattrocento Sans"/>
                <a:cs typeface="Quattrocento Sans"/>
                <a:sym typeface="Quattrocento Sans"/>
              </a:rPr>
              <a:t>transfer learning</a:t>
            </a:r>
            <a:r>
              <a:rPr lang="en-US" sz="1800">
                <a:solidFill>
                  <a:srgbClr val="695D46"/>
                </a:solidFill>
                <a:latin typeface="Quattrocento Sans"/>
                <a:ea typeface="Quattrocento Sans"/>
                <a:cs typeface="Quattrocento Sans"/>
                <a:sym typeface="Quattrocento Sans"/>
              </a:rPr>
              <a:t>;</a:t>
            </a:r>
            <a:endParaRPr sz="1800">
              <a:solidFill>
                <a:srgbClr val="695D46"/>
              </a:solidFill>
              <a:latin typeface="Quattrocento Sans"/>
              <a:ea typeface="Quattrocento Sans"/>
              <a:cs typeface="Quattrocento Sans"/>
              <a:sym typeface="Quattrocento Sans"/>
            </a:endParaRPr>
          </a:p>
          <a:p>
            <a:pPr indent="-342900" lvl="1" marL="914400" marR="0" rtl="0" algn="l">
              <a:lnSpc>
                <a:spcPct val="115000"/>
              </a:lnSpc>
              <a:spcBef>
                <a:spcPts val="0"/>
              </a:spcBef>
              <a:spcAft>
                <a:spcPts val="0"/>
              </a:spcAft>
              <a:buClr>
                <a:srgbClr val="695D46"/>
              </a:buClr>
              <a:buSzPts val="1800"/>
              <a:buFont typeface="Quattrocento Sans"/>
              <a:buChar char="○"/>
            </a:pPr>
            <a:r>
              <a:rPr lang="en-US" sz="1800">
                <a:solidFill>
                  <a:srgbClr val="695D46"/>
                </a:solidFill>
                <a:latin typeface="Quattrocento Sans"/>
                <a:ea typeface="Quattrocento Sans"/>
                <a:cs typeface="Quattrocento Sans"/>
                <a:sym typeface="Quattrocento Sans"/>
              </a:rPr>
              <a:t>Lack of a </a:t>
            </a:r>
            <a:r>
              <a:rPr b="1" lang="en-US" sz="1800">
                <a:solidFill>
                  <a:srgbClr val="695D46"/>
                </a:solidFill>
                <a:latin typeface="Quattrocento Sans"/>
                <a:ea typeface="Quattrocento Sans"/>
                <a:cs typeface="Quattrocento Sans"/>
                <a:sym typeface="Quattrocento Sans"/>
              </a:rPr>
              <a:t>multiobjective optimizer</a:t>
            </a:r>
            <a:r>
              <a:rPr lang="en-US" sz="1800">
                <a:solidFill>
                  <a:srgbClr val="695D46"/>
                </a:solidFill>
                <a:latin typeface="Quattrocento Sans"/>
                <a:ea typeface="Quattrocento Sans"/>
                <a:cs typeface="Quattrocento Sans"/>
                <a:sym typeface="Quattrocento Sans"/>
              </a:rPr>
              <a:t> for task scheduling in CPUs and GPUs:</a:t>
            </a:r>
            <a:endParaRPr sz="1800">
              <a:solidFill>
                <a:srgbClr val="695D46"/>
              </a:solidFill>
              <a:latin typeface="Quattrocento Sans"/>
              <a:ea typeface="Quattrocento Sans"/>
              <a:cs typeface="Quattrocento Sans"/>
              <a:sym typeface="Quattrocento Sans"/>
            </a:endParaRPr>
          </a:p>
          <a:p>
            <a:pPr indent="-342900" lvl="2" marL="1371600" marR="0" rtl="0" algn="l">
              <a:lnSpc>
                <a:spcPct val="115000"/>
              </a:lnSpc>
              <a:spcBef>
                <a:spcPts val="0"/>
              </a:spcBef>
              <a:spcAft>
                <a:spcPts val="0"/>
              </a:spcAft>
              <a:buClr>
                <a:srgbClr val="695D46"/>
              </a:buClr>
              <a:buSzPts val="1800"/>
              <a:buFont typeface="Quattrocento Sans"/>
              <a:buChar char="■"/>
            </a:pPr>
            <a:r>
              <a:rPr lang="en-US" sz="1800">
                <a:solidFill>
                  <a:srgbClr val="695D46"/>
                </a:solidFill>
                <a:latin typeface="Quattrocento Sans"/>
                <a:ea typeface="Quattrocento Sans"/>
                <a:cs typeface="Quattrocento Sans"/>
                <a:sym typeface="Quattrocento Sans"/>
              </a:rPr>
              <a:t>Minimizing execution time (most used in literature);</a:t>
            </a:r>
            <a:endParaRPr sz="1800">
              <a:solidFill>
                <a:srgbClr val="695D46"/>
              </a:solidFill>
              <a:latin typeface="Quattrocento Sans"/>
              <a:ea typeface="Quattrocento Sans"/>
              <a:cs typeface="Quattrocento Sans"/>
              <a:sym typeface="Quattrocento Sans"/>
            </a:endParaRPr>
          </a:p>
          <a:p>
            <a:pPr indent="-342900" lvl="2" marL="1371600" marR="0" rtl="0" algn="l">
              <a:lnSpc>
                <a:spcPct val="115000"/>
              </a:lnSpc>
              <a:spcBef>
                <a:spcPts val="0"/>
              </a:spcBef>
              <a:spcAft>
                <a:spcPts val="0"/>
              </a:spcAft>
              <a:buClr>
                <a:srgbClr val="695D46"/>
              </a:buClr>
              <a:buSzPts val="1800"/>
              <a:buFont typeface="Quattrocento Sans"/>
              <a:buChar char="■"/>
            </a:pPr>
            <a:r>
              <a:rPr lang="en-US" sz="1800">
                <a:solidFill>
                  <a:srgbClr val="695D46"/>
                </a:solidFill>
                <a:latin typeface="Quattrocento Sans"/>
                <a:ea typeface="Quattrocento Sans"/>
                <a:cs typeface="Quattrocento Sans"/>
                <a:sym typeface="Quattrocento Sans"/>
              </a:rPr>
              <a:t>Minimizing energy consumption;</a:t>
            </a:r>
            <a:endParaRPr sz="1800">
              <a:solidFill>
                <a:srgbClr val="695D46"/>
              </a:solidFill>
              <a:latin typeface="Quattrocento Sans"/>
              <a:ea typeface="Quattrocento Sans"/>
              <a:cs typeface="Quattrocento Sans"/>
              <a:sym typeface="Quattrocento Sans"/>
            </a:endParaRPr>
          </a:p>
          <a:p>
            <a:pPr indent="-342900" lvl="2" marL="1371600" marR="0" rtl="0" algn="l">
              <a:lnSpc>
                <a:spcPct val="115000"/>
              </a:lnSpc>
              <a:spcBef>
                <a:spcPts val="0"/>
              </a:spcBef>
              <a:spcAft>
                <a:spcPts val="0"/>
              </a:spcAft>
              <a:buClr>
                <a:srgbClr val="695D46"/>
              </a:buClr>
              <a:buSzPts val="1800"/>
              <a:buFont typeface="Quattrocento Sans"/>
              <a:buChar char="■"/>
            </a:pPr>
            <a:r>
              <a:rPr lang="en-US" sz="1800">
                <a:solidFill>
                  <a:srgbClr val="695D46"/>
                </a:solidFill>
                <a:latin typeface="Quattrocento Sans"/>
                <a:ea typeface="Quattrocento Sans"/>
                <a:cs typeface="Quattrocento Sans"/>
                <a:sym typeface="Quattrocento Sans"/>
              </a:rPr>
              <a:t>Maximizing throughput.</a:t>
            </a:r>
            <a:endParaRPr sz="1800">
              <a:solidFill>
                <a:srgbClr val="695D46"/>
              </a:solidFill>
              <a:latin typeface="Quattrocento Sans"/>
              <a:ea typeface="Quattrocento Sans"/>
              <a:cs typeface="Quattrocento Sans"/>
              <a:sym typeface="Quattrocento Sans"/>
            </a:endParaRPr>
          </a:p>
          <a:p>
            <a:pPr indent="-342900" lvl="2" marL="1371600" marR="0" rtl="0" algn="l">
              <a:lnSpc>
                <a:spcPct val="115000"/>
              </a:lnSpc>
              <a:spcBef>
                <a:spcPts val="0"/>
              </a:spcBef>
              <a:spcAft>
                <a:spcPts val="0"/>
              </a:spcAft>
              <a:buClr>
                <a:srgbClr val="695D46"/>
              </a:buClr>
              <a:buSzPts val="1800"/>
              <a:buFont typeface="Quattrocento Sans"/>
              <a:buChar char="■"/>
            </a:pPr>
            <a:r>
              <a:rPr lang="en-US" sz="1800">
                <a:solidFill>
                  <a:srgbClr val="695D46"/>
                </a:solidFill>
                <a:latin typeface="Quattrocento Sans"/>
                <a:ea typeface="Quattrocento Sans"/>
                <a:cs typeface="Quattrocento Sans"/>
                <a:sym typeface="Quattrocento Sans"/>
              </a:rPr>
              <a:t>…</a:t>
            </a:r>
            <a:endParaRPr sz="1800">
              <a:solidFill>
                <a:srgbClr val="695D46"/>
              </a:solidFill>
              <a:latin typeface="Quattrocento Sans"/>
              <a:ea typeface="Quattrocento Sans"/>
              <a:cs typeface="Quattrocento Sans"/>
              <a:sym typeface="Quattrocento Sans"/>
            </a:endParaRPr>
          </a:p>
          <a:p>
            <a:pPr indent="-342900" lvl="1" marL="914400" marR="0" rtl="0" algn="l">
              <a:lnSpc>
                <a:spcPct val="115000"/>
              </a:lnSpc>
              <a:spcBef>
                <a:spcPts val="0"/>
              </a:spcBef>
              <a:spcAft>
                <a:spcPts val="0"/>
              </a:spcAft>
              <a:buClr>
                <a:srgbClr val="695D46"/>
              </a:buClr>
              <a:buSzPts val="1800"/>
              <a:buFont typeface="Quattrocento Sans"/>
              <a:buChar char="○"/>
            </a:pPr>
            <a:r>
              <a:rPr lang="en-US" sz="1800">
                <a:solidFill>
                  <a:srgbClr val="695D46"/>
                </a:solidFill>
                <a:latin typeface="Quattrocento Sans"/>
                <a:ea typeface="Quattrocento Sans"/>
                <a:cs typeface="Quattrocento Sans"/>
                <a:sym typeface="Quattrocento Sans"/>
              </a:rPr>
              <a:t>Lack of automatic solutions in</a:t>
            </a:r>
            <a:r>
              <a:rPr lang="en-US" sz="1800">
                <a:solidFill>
                  <a:srgbClr val="695D46"/>
                </a:solidFill>
                <a:latin typeface="Quattrocento Sans"/>
                <a:ea typeface="Quattrocento Sans"/>
                <a:cs typeface="Quattrocento Sans"/>
                <a:sym typeface="Quattrocento Sans"/>
              </a:rPr>
              <a:t> any </a:t>
            </a:r>
            <a:r>
              <a:rPr b="1" lang="en-US" sz="1800">
                <a:solidFill>
                  <a:srgbClr val="695D46"/>
                </a:solidFill>
                <a:latin typeface="Quattrocento Sans"/>
                <a:ea typeface="Quattrocento Sans"/>
                <a:cs typeface="Quattrocento Sans"/>
                <a:sym typeface="Quattrocento Sans"/>
              </a:rPr>
              <a:t>real-world data processing engine</a:t>
            </a:r>
            <a:r>
              <a:rPr lang="en-US" sz="1800">
                <a:solidFill>
                  <a:srgbClr val="695D46"/>
                </a:solidFill>
                <a:latin typeface="Quattrocento Sans"/>
                <a:ea typeface="Quattrocento Sans"/>
                <a:cs typeface="Quattrocento Sans"/>
                <a:sym typeface="Quattrocento Sans"/>
              </a:rPr>
              <a:t>.</a:t>
            </a:r>
            <a:endParaRPr sz="1800">
              <a:solidFill>
                <a:srgbClr val="FF0000"/>
              </a:solidFill>
              <a:latin typeface="Quattrocento Sans"/>
              <a:ea typeface="Quattrocento Sans"/>
              <a:cs typeface="Quattrocento Sans"/>
              <a:sym typeface="Quattrocento Sans"/>
            </a:endParaRPr>
          </a:p>
        </p:txBody>
      </p:sp>
      <p:sp>
        <p:nvSpPr>
          <p:cNvPr id="193" name="Google Shape;193;g1334bbef780_1_90"/>
          <p:cNvSpPr txBox="1"/>
          <p:nvPr/>
        </p:nvSpPr>
        <p:spPr>
          <a:xfrm>
            <a:off x="264450" y="371400"/>
            <a:ext cx="11663100" cy="7074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3600"/>
              <a:buFont typeface="Arial"/>
              <a:buNone/>
            </a:pPr>
            <a:r>
              <a:rPr b="1" lang="en-US" sz="3600">
                <a:solidFill>
                  <a:schemeClr val="dk1"/>
                </a:solidFill>
                <a:latin typeface="Quattrocento Sans"/>
                <a:ea typeface="Quattrocento Sans"/>
                <a:cs typeface="Quattrocento Sans"/>
                <a:sym typeface="Quattrocento Sans"/>
              </a:rPr>
              <a:t>Summary</a:t>
            </a:r>
            <a:endParaRPr b="1" sz="3600">
              <a:solidFill>
                <a:schemeClr val="dk1"/>
              </a:solidFill>
              <a:latin typeface="Quattrocento Sans"/>
              <a:ea typeface="Quattrocento Sans"/>
              <a:cs typeface="Quattrocento Sans"/>
              <a:sym typeface="Quattrocento Sans"/>
            </a:endParaRPr>
          </a:p>
        </p:txBody>
      </p:sp>
      <p:sp>
        <p:nvSpPr>
          <p:cNvPr id="194" name="Google Shape;194;g1334bbef780_1_90"/>
          <p:cNvSpPr txBox="1"/>
          <p:nvPr>
            <p:ph idx="12" type="sldNum"/>
          </p:nvPr>
        </p:nvSpPr>
        <p:spPr>
          <a:xfrm>
            <a:off x="7761090" y="6478787"/>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2020-12-30T15:49:19Z</dcterms:created>
  <dc:creator>Besim</dc:creator>
</cp:coreProperties>
</file>